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69" r:id="rId3"/>
    <p:sldId id="260" r:id="rId4"/>
    <p:sldId id="292" r:id="rId5"/>
    <p:sldId id="295" r:id="rId6"/>
    <p:sldId id="294" r:id="rId7"/>
    <p:sldId id="293" r:id="rId8"/>
    <p:sldId id="270" r:id="rId9"/>
    <p:sldId id="271" r:id="rId10"/>
    <p:sldId id="267" r:id="rId11"/>
    <p:sldId id="273" r:id="rId12"/>
    <p:sldId id="297" r:id="rId13"/>
    <p:sldId id="298" r:id="rId14"/>
    <p:sldId id="275" r:id="rId15"/>
    <p:sldId id="299" r:id="rId16"/>
    <p:sldId id="289" r:id="rId17"/>
    <p:sldId id="277" r:id="rId18"/>
    <p:sldId id="276" r:id="rId19"/>
    <p:sldId id="296" r:id="rId20"/>
    <p:sldId id="280" r:id="rId21"/>
    <p:sldId id="281" r:id="rId22"/>
    <p:sldId id="282"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447C"/>
    <a:srgbClr val="4C6B49"/>
    <a:srgbClr val="F39200"/>
    <a:srgbClr val="15497F"/>
    <a:srgbClr val="A2C219"/>
    <a:srgbClr val="951B80"/>
    <a:srgbClr val="C54D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64" d="100"/>
          <a:sy n="64" d="100"/>
        </p:scale>
        <p:origin x="78" y="282"/>
      </p:cViewPr>
      <p:guideLst/>
    </p:cSldViewPr>
  </p:slideViewPr>
  <p:notesTextViewPr>
    <p:cViewPr>
      <p:scale>
        <a:sx n="1" d="1"/>
        <a:sy n="1" d="1"/>
      </p:scale>
      <p:origin x="0" y="0"/>
    </p:cViewPr>
  </p:notesTextViewPr>
  <p:notesViewPr>
    <p:cSldViewPr snapToGrid="0">
      <p:cViewPr varScale="1">
        <p:scale>
          <a:sx n="94" d="100"/>
          <a:sy n="94" d="100"/>
        </p:scale>
        <p:origin x="36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A2C219"/>
            </a:solidFill>
          </c:spPr>
          <c:explosion val="41"/>
          <c:dPt>
            <c:idx val="0"/>
            <c:bubble3D val="0"/>
            <c:spPr>
              <a:solidFill>
                <a:srgbClr val="A2C219"/>
              </a:solidFill>
              <a:ln w="19050">
                <a:solidFill>
                  <a:schemeClr val="lt1"/>
                </a:solidFill>
              </a:ln>
              <a:effectLst/>
            </c:spPr>
            <c:extLst>
              <c:ext xmlns:c16="http://schemas.microsoft.com/office/drawing/2014/chart" uri="{C3380CC4-5D6E-409C-BE32-E72D297353CC}">
                <c16:uniqueId val="{00000001-B814-4F97-ACE0-8FB2FF548332}"/>
              </c:ext>
            </c:extLst>
          </c:dPt>
          <c:dPt>
            <c:idx val="1"/>
            <c:bubble3D val="0"/>
            <c:spPr>
              <a:solidFill>
                <a:srgbClr val="A2C219"/>
              </a:solidFill>
              <a:ln w="19050">
                <a:solidFill>
                  <a:schemeClr val="lt1"/>
                </a:solidFill>
              </a:ln>
              <a:effectLst/>
            </c:spPr>
            <c:extLst>
              <c:ext xmlns:c16="http://schemas.microsoft.com/office/drawing/2014/chart" uri="{C3380CC4-5D6E-409C-BE32-E72D297353CC}">
                <c16:uniqueId val="{00000003-B814-4F97-ACE0-8FB2FF548332}"/>
              </c:ext>
            </c:extLst>
          </c:dPt>
          <c:cat>
            <c:strRef>
              <c:f>Sheet1!$A$2:$A$3</c:f>
              <c:strCache>
                <c:ptCount val="2"/>
                <c:pt idx="0">
                  <c:v>Taxable</c:v>
                </c:pt>
                <c:pt idx="1">
                  <c:v>Tax Free</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B814-4F97-ACE0-8FB2FF54833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BA8E1-DC10-476F-BE7C-FACD20A5961D}" type="datetimeFigureOut">
              <a:rPr lang="en-GB" smtClean="0"/>
              <a:t>17/10/2024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34900-52FD-4FDB-AA9E-CECA8EAA54CA}" type="slidenum">
              <a:rPr lang="en-GB" smtClean="0"/>
              <a:t>‹#›</a:t>
            </a:fld>
            <a:endParaRPr lang="en-GB"/>
          </a:p>
        </p:txBody>
      </p:sp>
    </p:spTree>
    <p:extLst>
      <p:ext uri="{BB962C8B-B14F-4D97-AF65-F5344CB8AC3E}">
        <p14:creationId xmlns:p14="http://schemas.microsoft.com/office/powerpoint/2010/main" val="3886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BE67-1FA0-C370-34A5-02C17801F6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C34822-A553-30C9-2F75-0600AE38E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9BD01F-5984-BAD0-1715-1C5645D16C6E}"/>
              </a:ext>
            </a:extLst>
          </p:cNvPr>
          <p:cNvSpPr>
            <a:spLocks noGrp="1"/>
          </p:cNvSpPr>
          <p:nvPr>
            <p:ph type="dt" sz="half" idx="10"/>
          </p:nvPr>
        </p:nvSpPr>
        <p:spPr/>
        <p:txBody>
          <a:bodyPr/>
          <a:lstStyle/>
          <a:p>
            <a:fld id="{628627C7-CCB7-4F74-8430-0E594677B173}" type="datetime1">
              <a:rPr lang="en-GB" smtClean="0"/>
              <a:t>17/10/2024</a:t>
            </a:fld>
            <a:endParaRPr lang="en-GB"/>
          </a:p>
        </p:txBody>
      </p:sp>
      <p:sp>
        <p:nvSpPr>
          <p:cNvPr id="5" name="Footer Placeholder 4">
            <a:extLst>
              <a:ext uri="{FF2B5EF4-FFF2-40B4-BE49-F238E27FC236}">
                <a16:creationId xmlns:a16="http://schemas.microsoft.com/office/drawing/2014/main" id="{A41FB025-4EA2-EDD0-CECA-AB865D3FC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ABA9FA-E7E3-3F4D-C8EA-0BC3FE6B7C5B}"/>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276877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9F2B-13DE-D871-3B5D-D7CC9E6939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2166E9-46E0-A000-A334-23B224777A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038D8F-6292-CC92-6B79-0AE806F4E028}"/>
              </a:ext>
            </a:extLst>
          </p:cNvPr>
          <p:cNvSpPr>
            <a:spLocks noGrp="1"/>
          </p:cNvSpPr>
          <p:nvPr>
            <p:ph type="dt" sz="half" idx="10"/>
          </p:nvPr>
        </p:nvSpPr>
        <p:spPr/>
        <p:txBody>
          <a:bodyPr/>
          <a:lstStyle/>
          <a:p>
            <a:fld id="{3641586A-F50D-459B-9A20-63B0899AEBC6}" type="datetime1">
              <a:rPr lang="en-GB" smtClean="0"/>
              <a:t>17/10/2024</a:t>
            </a:fld>
            <a:endParaRPr lang="en-GB"/>
          </a:p>
        </p:txBody>
      </p:sp>
      <p:sp>
        <p:nvSpPr>
          <p:cNvPr id="5" name="Footer Placeholder 4">
            <a:extLst>
              <a:ext uri="{FF2B5EF4-FFF2-40B4-BE49-F238E27FC236}">
                <a16:creationId xmlns:a16="http://schemas.microsoft.com/office/drawing/2014/main" id="{D936ACCF-A125-0603-9B79-A6ACD02825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4B2FE0-B989-7D76-9573-51C8F685381D}"/>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360368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25E16-5594-F550-B799-03C1A8B58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ABA746-2D58-7EFF-418D-AE9075C176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E81487-405D-5ABF-FB0D-C9F42C8B8ED6}"/>
              </a:ext>
            </a:extLst>
          </p:cNvPr>
          <p:cNvSpPr>
            <a:spLocks noGrp="1"/>
          </p:cNvSpPr>
          <p:nvPr>
            <p:ph type="dt" sz="half" idx="10"/>
          </p:nvPr>
        </p:nvSpPr>
        <p:spPr/>
        <p:txBody>
          <a:bodyPr/>
          <a:lstStyle/>
          <a:p>
            <a:fld id="{E4E320E2-3D52-4B5C-8C13-09BA4933BF7A}" type="datetime1">
              <a:rPr lang="en-GB" smtClean="0"/>
              <a:t>17/10/2024</a:t>
            </a:fld>
            <a:endParaRPr lang="en-GB"/>
          </a:p>
        </p:txBody>
      </p:sp>
      <p:sp>
        <p:nvSpPr>
          <p:cNvPr id="5" name="Footer Placeholder 4">
            <a:extLst>
              <a:ext uri="{FF2B5EF4-FFF2-40B4-BE49-F238E27FC236}">
                <a16:creationId xmlns:a16="http://schemas.microsoft.com/office/drawing/2014/main" id="{3EE244E3-64C2-6BDC-FC81-9ACAD2EFC4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577F76-6888-CC25-854B-2E9F323D07FB}"/>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11065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8270-6D69-A469-1E6F-5641B3C0CC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BB3950-C2A4-8B26-2444-AFBC936C17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4B2AF4-7A3F-E332-87CC-690142C81798}"/>
              </a:ext>
            </a:extLst>
          </p:cNvPr>
          <p:cNvSpPr>
            <a:spLocks noGrp="1"/>
          </p:cNvSpPr>
          <p:nvPr>
            <p:ph type="dt" sz="half" idx="10"/>
          </p:nvPr>
        </p:nvSpPr>
        <p:spPr/>
        <p:txBody>
          <a:bodyPr/>
          <a:lstStyle/>
          <a:p>
            <a:fld id="{AB51834C-A6FA-4607-8CED-BA25D09F560C}" type="datetime1">
              <a:rPr lang="en-GB" smtClean="0"/>
              <a:t>17/10/2024</a:t>
            </a:fld>
            <a:endParaRPr lang="en-GB"/>
          </a:p>
        </p:txBody>
      </p:sp>
      <p:sp>
        <p:nvSpPr>
          <p:cNvPr id="5" name="Footer Placeholder 4">
            <a:extLst>
              <a:ext uri="{FF2B5EF4-FFF2-40B4-BE49-F238E27FC236}">
                <a16:creationId xmlns:a16="http://schemas.microsoft.com/office/drawing/2014/main" id="{2A2A4697-E9C2-37CC-DDA2-9A698F0173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843C4-79FC-0112-2560-23E38D1C5382}"/>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127959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C968-B96C-23E0-BB2B-23866CF32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AEFBD8C-1408-DFCB-0E13-EE04F6FE3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EF125E-34DD-2BD1-C7AF-5A6A5CC2E338}"/>
              </a:ext>
            </a:extLst>
          </p:cNvPr>
          <p:cNvSpPr>
            <a:spLocks noGrp="1"/>
          </p:cNvSpPr>
          <p:nvPr>
            <p:ph type="dt" sz="half" idx="10"/>
          </p:nvPr>
        </p:nvSpPr>
        <p:spPr/>
        <p:txBody>
          <a:bodyPr/>
          <a:lstStyle/>
          <a:p>
            <a:fld id="{CADC8D9C-8E82-49C6-91F4-819D8023A2C7}" type="datetime1">
              <a:rPr lang="en-GB" smtClean="0"/>
              <a:t>17/10/2024</a:t>
            </a:fld>
            <a:endParaRPr lang="en-GB"/>
          </a:p>
        </p:txBody>
      </p:sp>
      <p:sp>
        <p:nvSpPr>
          <p:cNvPr id="5" name="Footer Placeholder 4">
            <a:extLst>
              <a:ext uri="{FF2B5EF4-FFF2-40B4-BE49-F238E27FC236}">
                <a16:creationId xmlns:a16="http://schemas.microsoft.com/office/drawing/2014/main" id="{52980BDB-F3DE-F484-9FC9-85AAA63C4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04E0E-4031-4FE7-2D32-8DA7ED0E4E8C}"/>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276404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DC90-E6DD-43C5-56A9-A4ACAD76E3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AA742D-4041-996D-7783-E400DD2A8D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BD4481-416E-CA37-7325-9A0E244C55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18314E-148F-5CD4-AEF1-E2E9B1696FD9}"/>
              </a:ext>
            </a:extLst>
          </p:cNvPr>
          <p:cNvSpPr>
            <a:spLocks noGrp="1"/>
          </p:cNvSpPr>
          <p:nvPr>
            <p:ph type="dt" sz="half" idx="10"/>
          </p:nvPr>
        </p:nvSpPr>
        <p:spPr/>
        <p:txBody>
          <a:bodyPr/>
          <a:lstStyle/>
          <a:p>
            <a:fld id="{1572594A-282A-48AF-B830-664A14929777}" type="datetime1">
              <a:rPr lang="en-GB" smtClean="0"/>
              <a:t>17/10/2024</a:t>
            </a:fld>
            <a:endParaRPr lang="en-GB"/>
          </a:p>
        </p:txBody>
      </p:sp>
      <p:sp>
        <p:nvSpPr>
          <p:cNvPr id="6" name="Footer Placeholder 5">
            <a:extLst>
              <a:ext uri="{FF2B5EF4-FFF2-40B4-BE49-F238E27FC236}">
                <a16:creationId xmlns:a16="http://schemas.microsoft.com/office/drawing/2014/main" id="{20817C51-682D-D17C-554D-09FA4666F3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7C45C7-80C0-646D-D05B-3C75DA861708}"/>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15202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8854-3069-8731-F3B4-3EA52D041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2C539F-830C-A04D-1D02-CDF803EAAC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760C2C-7A16-5203-1F6C-E3914881B9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A35FA2-8B7F-636F-F992-E2C5F6B9D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4CFD67-AE51-3BD5-C3EA-B810DA2289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83E72B-8D50-D6BB-0D60-FAD376B8C171}"/>
              </a:ext>
            </a:extLst>
          </p:cNvPr>
          <p:cNvSpPr>
            <a:spLocks noGrp="1"/>
          </p:cNvSpPr>
          <p:nvPr>
            <p:ph type="dt" sz="half" idx="10"/>
          </p:nvPr>
        </p:nvSpPr>
        <p:spPr/>
        <p:txBody>
          <a:bodyPr/>
          <a:lstStyle/>
          <a:p>
            <a:fld id="{DD55FC61-CCF5-4C3E-BDD6-7BEFDD789BED}" type="datetime1">
              <a:rPr lang="en-GB" smtClean="0"/>
              <a:t>17/10/2024</a:t>
            </a:fld>
            <a:endParaRPr lang="en-GB"/>
          </a:p>
        </p:txBody>
      </p:sp>
      <p:sp>
        <p:nvSpPr>
          <p:cNvPr id="8" name="Footer Placeholder 7">
            <a:extLst>
              <a:ext uri="{FF2B5EF4-FFF2-40B4-BE49-F238E27FC236}">
                <a16:creationId xmlns:a16="http://schemas.microsoft.com/office/drawing/2014/main" id="{273C41F0-C896-1CC9-F9AD-9E89CC2074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BF7EB-1333-5E62-E790-A957C2FDA1BC}"/>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38140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BE03-446A-AD3C-7137-3A23520733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ACA027-0B49-D761-3370-DB5855ECE971}"/>
              </a:ext>
            </a:extLst>
          </p:cNvPr>
          <p:cNvSpPr>
            <a:spLocks noGrp="1"/>
          </p:cNvSpPr>
          <p:nvPr>
            <p:ph type="dt" sz="half" idx="10"/>
          </p:nvPr>
        </p:nvSpPr>
        <p:spPr/>
        <p:txBody>
          <a:bodyPr/>
          <a:lstStyle/>
          <a:p>
            <a:fld id="{110B50FB-59CC-4A65-9D79-E2366BC247F6}" type="datetime1">
              <a:rPr lang="en-GB" smtClean="0"/>
              <a:t>17/10/2024</a:t>
            </a:fld>
            <a:endParaRPr lang="en-GB"/>
          </a:p>
        </p:txBody>
      </p:sp>
      <p:sp>
        <p:nvSpPr>
          <p:cNvPr id="4" name="Footer Placeholder 3">
            <a:extLst>
              <a:ext uri="{FF2B5EF4-FFF2-40B4-BE49-F238E27FC236}">
                <a16:creationId xmlns:a16="http://schemas.microsoft.com/office/drawing/2014/main" id="{0E1DC788-C1F5-334B-9A1E-8F19425520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0D9E52-EE76-95E3-9906-528DEA993E6D}"/>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297687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5B3C67-4F20-C670-B70B-5D138582EA3B}"/>
              </a:ext>
            </a:extLst>
          </p:cNvPr>
          <p:cNvSpPr>
            <a:spLocks noGrp="1"/>
          </p:cNvSpPr>
          <p:nvPr>
            <p:ph type="dt" sz="half" idx="10"/>
          </p:nvPr>
        </p:nvSpPr>
        <p:spPr/>
        <p:txBody>
          <a:bodyPr/>
          <a:lstStyle/>
          <a:p>
            <a:fld id="{97D6B2C4-D8BD-414F-8491-D147E4D8BFBE}" type="datetime1">
              <a:rPr lang="en-GB" smtClean="0"/>
              <a:t>17/10/2024</a:t>
            </a:fld>
            <a:endParaRPr lang="en-GB"/>
          </a:p>
        </p:txBody>
      </p:sp>
      <p:sp>
        <p:nvSpPr>
          <p:cNvPr id="3" name="Footer Placeholder 2">
            <a:extLst>
              <a:ext uri="{FF2B5EF4-FFF2-40B4-BE49-F238E27FC236}">
                <a16:creationId xmlns:a16="http://schemas.microsoft.com/office/drawing/2014/main" id="{4FF3B0A6-8986-834C-11C2-B02D1A46AA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1FB942-AFD6-9FA4-47CB-B894FE7CEB04}"/>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204926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73C2-7AA4-E246-91E9-5F40968CB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B3C9B7-8F6C-CBFD-1703-0B402F32E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84E5B6-40E9-98AB-7CC9-20E96F239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E0461-3143-79DC-7C29-CACC5E213BB3}"/>
              </a:ext>
            </a:extLst>
          </p:cNvPr>
          <p:cNvSpPr>
            <a:spLocks noGrp="1"/>
          </p:cNvSpPr>
          <p:nvPr>
            <p:ph type="dt" sz="half" idx="10"/>
          </p:nvPr>
        </p:nvSpPr>
        <p:spPr/>
        <p:txBody>
          <a:bodyPr/>
          <a:lstStyle/>
          <a:p>
            <a:fld id="{D13E9F82-7350-4B8C-9B95-25D7BA3AEE79}" type="datetime1">
              <a:rPr lang="en-GB" smtClean="0"/>
              <a:t>17/10/2024</a:t>
            </a:fld>
            <a:endParaRPr lang="en-GB"/>
          </a:p>
        </p:txBody>
      </p:sp>
      <p:sp>
        <p:nvSpPr>
          <p:cNvPr id="6" name="Footer Placeholder 5">
            <a:extLst>
              <a:ext uri="{FF2B5EF4-FFF2-40B4-BE49-F238E27FC236}">
                <a16:creationId xmlns:a16="http://schemas.microsoft.com/office/drawing/2014/main" id="{41916565-940D-2A20-E686-9E8652C92B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D41AAF-C45C-E4A2-C021-0797824BF744}"/>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128916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BD96-B11B-E9DA-6275-1AE5986B9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895481-502C-C31A-8768-0814EDD209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68403E-4AE3-9AB6-6CC3-05180A3B8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8752A-A829-7DF0-F7AD-14F6FF8C2019}"/>
              </a:ext>
            </a:extLst>
          </p:cNvPr>
          <p:cNvSpPr>
            <a:spLocks noGrp="1"/>
          </p:cNvSpPr>
          <p:nvPr>
            <p:ph type="dt" sz="half" idx="10"/>
          </p:nvPr>
        </p:nvSpPr>
        <p:spPr/>
        <p:txBody>
          <a:bodyPr/>
          <a:lstStyle/>
          <a:p>
            <a:fld id="{B39A7905-5ED5-43F6-BD48-BF497EE7BB75}" type="datetime1">
              <a:rPr lang="en-GB" smtClean="0"/>
              <a:t>17/10/2024</a:t>
            </a:fld>
            <a:endParaRPr lang="en-GB"/>
          </a:p>
        </p:txBody>
      </p:sp>
      <p:sp>
        <p:nvSpPr>
          <p:cNvPr id="6" name="Footer Placeholder 5">
            <a:extLst>
              <a:ext uri="{FF2B5EF4-FFF2-40B4-BE49-F238E27FC236}">
                <a16:creationId xmlns:a16="http://schemas.microsoft.com/office/drawing/2014/main" id="{3CF18CF8-A419-C709-EC33-F8F7123879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D6FA75-612A-68CF-3D32-901FEFB61C83}"/>
              </a:ext>
            </a:extLst>
          </p:cNvPr>
          <p:cNvSpPr>
            <a:spLocks noGrp="1"/>
          </p:cNvSpPr>
          <p:nvPr>
            <p:ph type="sldNum" sz="quarter" idx="12"/>
          </p:nvPr>
        </p:nvSpPr>
        <p:spPr/>
        <p:txBody>
          <a:bodyPr/>
          <a:lstStyle/>
          <a:p>
            <a:fld id="{3D56D13A-1074-4E58-89B8-6F7197BD218D}" type="slidenum">
              <a:rPr lang="en-GB" smtClean="0"/>
              <a:t>‹#›</a:t>
            </a:fld>
            <a:endParaRPr lang="en-GB"/>
          </a:p>
        </p:txBody>
      </p:sp>
    </p:spTree>
    <p:extLst>
      <p:ext uri="{BB962C8B-B14F-4D97-AF65-F5344CB8AC3E}">
        <p14:creationId xmlns:p14="http://schemas.microsoft.com/office/powerpoint/2010/main" val="252548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21B64-D8E8-B469-1FBB-AF69572E90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78F76-81DC-7C64-A42C-93981A7B1A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C0EF71-35D3-A821-8037-21C149882C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2AB6C-7054-400A-879F-D249411D9BCE}" type="datetime1">
              <a:rPr lang="en-GB" smtClean="0"/>
              <a:t>17/10/2024</a:t>
            </a:fld>
            <a:endParaRPr lang="en-GB"/>
          </a:p>
        </p:txBody>
      </p:sp>
      <p:sp>
        <p:nvSpPr>
          <p:cNvPr id="5" name="Footer Placeholder 4">
            <a:extLst>
              <a:ext uri="{FF2B5EF4-FFF2-40B4-BE49-F238E27FC236}">
                <a16:creationId xmlns:a16="http://schemas.microsoft.com/office/drawing/2014/main" id="{42EC9E20-93CC-4E87-AC2C-2274BAC1AA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E9A0CB1-5BC6-649E-BC82-4F5BFE195F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6D13A-1074-4E58-89B8-6F7197BD218D}" type="slidenum">
              <a:rPr lang="en-GB" smtClean="0"/>
              <a:t>‹#›</a:t>
            </a:fld>
            <a:endParaRPr lang="en-GB"/>
          </a:p>
        </p:txBody>
      </p:sp>
    </p:spTree>
    <p:extLst>
      <p:ext uri="{BB962C8B-B14F-4D97-AF65-F5344CB8AC3E}">
        <p14:creationId xmlns:p14="http://schemas.microsoft.com/office/powerpoint/2010/main" val="3103649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owmorewealth.com/" TargetMode="External"/><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zukenpensiontrust.co.uk/"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www.gov.uk/find-pension-contact-details" TargetMode="External"/><Relationship Id="rId3" Type="http://schemas.openxmlformats.org/officeDocument/2006/relationships/image" Target="../media/image17.png"/><Relationship Id="rId7" Type="http://schemas.openxmlformats.org/officeDocument/2006/relationships/hyperlink" Target="https://www.gov.uk/state-pension-age"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gov.uk/government/publications/application-for-a-state-pension-statement" TargetMode="External"/><Relationship Id="rId5" Type="http://schemas.openxmlformats.org/officeDocument/2006/relationships/hyperlink" Target="https://www.zukenpensiontrust.co.uk/" TargetMode="External"/><Relationship Id="rId4" Type="http://schemas.openxmlformats.org/officeDocument/2006/relationships/hyperlink" Target="https://www.zukenpensiontrust.co.uk/DCModeller" TargetMode="Externa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2.PNG"/><Relationship Id="rId16" Type="http://schemas.openxmlformats.org/officeDocument/2006/relationships/image" Target="../media/image31.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zukenpensiontrust.co.uk/investment-choices/risk-and-rewar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F9822-E067-4D1C-B46B-E37D3E254416}"/>
              </a:ext>
            </a:extLst>
          </p:cNvPr>
          <p:cNvSpPr/>
          <p:nvPr/>
        </p:nvSpPr>
        <p:spPr>
          <a:xfrm>
            <a:off x="1527770" y="3140065"/>
            <a:ext cx="9147056" cy="707886"/>
          </a:xfrm>
          <a:prstGeom prst="rect">
            <a:avLst/>
          </a:prstGeom>
          <a:noFill/>
        </p:spPr>
        <p:txBody>
          <a:bodyPr wrap="none" lIns="91440" tIns="45720" rIns="91440" bIns="45720">
            <a:spAutoFit/>
          </a:bodyPr>
          <a:lstStyle/>
          <a:p>
            <a:pPr algn="ctr"/>
            <a:r>
              <a:rPr lang="en-US" sz="4000" b="1" cap="none" spc="0" dirty="0">
                <a:ln w="0"/>
                <a:solidFill>
                  <a:srgbClr val="76447C"/>
                </a:solidFill>
                <a:latin typeface="Source Sans Pro" panose="020B0503030403020204" pitchFamily="34" charset="0"/>
                <a:ea typeface="Source Sans Pro" panose="020B0503030403020204" pitchFamily="34" charset="0"/>
              </a:rPr>
              <a:t>Understanding </a:t>
            </a:r>
            <a:r>
              <a:rPr lang="en-US" sz="4000" b="1" dirty="0">
                <a:ln w="0"/>
                <a:solidFill>
                  <a:srgbClr val="76447C"/>
                </a:solidFill>
                <a:latin typeface="Source Sans Pro" panose="020B0503030403020204" pitchFamily="34" charset="0"/>
                <a:ea typeface="Source Sans Pro" panose="020B0503030403020204" pitchFamily="34" charset="0"/>
              </a:rPr>
              <a:t>Your Workplace Pension</a:t>
            </a:r>
            <a:endParaRPr lang="en-US" sz="4000" b="1" cap="none" spc="0" dirty="0">
              <a:ln w="0"/>
              <a:solidFill>
                <a:srgbClr val="76447C"/>
              </a:solidFill>
              <a:latin typeface="Source Sans Pro" panose="020B0503030403020204" pitchFamily="34" charset="0"/>
              <a:ea typeface="Source Sans Pro" panose="020B0503030403020204" pitchFamily="34" charset="0"/>
            </a:endParaRPr>
          </a:p>
        </p:txBody>
      </p:sp>
      <p:sp>
        <p:nvSpPr>
          <p:cNvPr id="17" name="Rectangle 16">
            <a:extLst>
              <a:ext uri="{FF2B5EF4-FFF2-40B4-BE49-F238E27FC236}">
                <a16:creationId xmlns:a16="http://schemas.microsoft.com/office/drawing/2014/main" id="{D0E7F3C9-C03C-5D11-18DB-AECD609285B0}"/>
              </a:ext>
            </a:extLst>
          </p:cNvPr>
          <p:cNvSpPr/>
          <p:nvPr/>
        </p:nvSpPr>
        <p:spPr>
          <a:xfrm>
            <a:off x="5121626" y="4055304"/>
            <a:ext cx="1693092" cy="400110"/>
          </a:xfrm>
          <a:prstGeom prst="rect">
            <a:avLst/>
          </a:prstGeom>
          <a:noFill/>
        </p:spPr>
        <p:txBody>
          <a:bodyPr wrap="none" lIns="91440" tIns="45720" rIns="91440" bIns="45720">
            <a:spAutoFit/>
          </a:bodyPr>
          <a:lstStyle/>
          <a:p>
            <a:pPr algn="ctr"/>
            <a:r>
              <a:rPr lang="en-US" sz="2000" b="1" dirty="0">
                <a:ln w="0"/>
                <a:solidFill>
                  <a:srgbClr val="951B80"/>
                </a:solidFill>
                <a:latin typeface="Source Sans Pro" panose="020B0503030403020204" pitchFamily="34" charset="0"/>
                <a:ea typeface="Source Sans Pro" panose="020B0503030403020204" pitchFamily="34" charset="0"/>
              </a:rPr>
              <a:t>October 2024</a:t>
            </a:r>
            <a:endParaRPr lang="en-US" sz="2000" b="1" cap="none" spc="0" dirty="0">
              <a:ln w="0"/>
              <a:solidFill>
                <a:srgbClr val="951B80"/>
              </a:solidFill>
              <a:latin typeface="Source Sans Pro" panose="020B0503030403020204" pitchFamily="34" charset="0"/>
              <a:ea typeface="Source Sans Pro" panose="020B0503030403020204" pitchFamily="34" charset="0"/>
            </a:endParaRPr>
          </a:p>
        </p:txBody>
      </p:sp>
      <p:pic>
        <p:nvPicPr>
          <p:cNvPr id="19" name="Picture 18" descr="A picture containing game&#10;&#10;Description automatically generated">
            <a:extLst>
              <a:ext uri="{FF2B5EF4-FFF2-40B4-BE49-F238E27FC236}">
                <a16:creationId xmlns:a16="http://schemas.microsoft.com/office/drawing/2014/main" id="{A698A875-CBE3-D2D1-2B69-7D6259FA8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785" y="5262934"/>
            <a:ext cx="1420933" cy="982964"/>
          </a:xfrm>
          <a:prstGeom prst="rect">
            <a:avLst/>
          </a:prstGeom>
        </p:spPr>
      </p:pic>
      <p:sp>
        <p:nvSpPr>
          <p:cNvPr id="21" name="TextBox 20">
            <a:extLst>
              <a:ext uri="{FF2B5EF4-FFF2-40B4-BE49-F238E27FC236}">
                <a16:creationId xmlns:a16="http://schemas.microsoft.com/office/drawing/2014/main" id="{CD17364C-58EE-DFF3-4484-6197EBB7B433}"/>
              </a:ext>
            </a:extLst>
          </p:cNvPr>
          <p:cNvSpPr txBox="1"/>
          <p:nvPr/>
        </p:nvSpPr>
        <p:spPr>
          <a:xfrm>
            <a:off x="2669418" y="6442820"/>
            <a:ext cx="6853158" cy="400110"/>
          </a:xfrm>
          <a:prstGeom prst="rect">
            <a:avLst/>
          </a:prstGeom>
          <a:noFill/>
        </p:spPr>
        <p:txBody>
          <a:bodyPr wrap="none" rtlCol="0">
            <a:spAutoFit/>
          </a:bodyPr>
          <a:lstStyle/>
          <a:p>
            <a:r>
              <a:rPr lang="en-GB" sz="1000" dirty="0">
                <a:latin typeface="Source Sans Pro" panose="020B0503030403020204" pitchFamily="34" charset="0"/>
                <a:ea typeface="Source Sans Pro" panose="020B0503030403020204" pitchFamily="34" charset="0"/>
              </a:rPr>
              <a:t>Farleigh House, Farleigh Court, Old Weston Road, Flax Bourton, Bristol BS48 1UR | 01275 462 469 | </a:t>
            </a:r>
            <a:r>
              <a:rPr lang="en-GB" sz="1000" dirty="0">
                <a:solidFill>
                  <a:srgbClr val="0000FF"/>
                </a:solidFill>
                <a:latin typeface="Source Sans Pro" panose="020B0503030403020204" pitchFamily="34" charset="0"/>
                <a:ea typeface="Source Sans Pro" panose="020B0503030403020204" pitchFamily="34" charset="0"/>
                <a:hlinkClick r:id="rId3"/>
              </a:rPr>
              <a:t>www.bowmorewealth.com</a:t>
            </a:r>
            <a:endParaRPr lang="en-GB" sz="1000" dirty="0">
              <a:solidFill>
                <a:srgbClr val="0000FF"/>
              </a:solidFill>
              <a:latin typeface="Source Sans Pro" panose="020B0503030403020204" pitchFamily="34" charset="0"/>
              <a:ea typeface="Source Sans Pro" panose="020B0503030403020204" pitchFamily="34" charset="0"/>
            </a:endParaRPr>
          </a:p>
          <a:p>
            <a:endParaRPr lang="en-GB" sz="1000" dirty="0">
              <a:latin typeface="Source Sans Pro" panose="020B0503030403020204" pitchFamily="34" charset="0"/>
              <a:ea typeface="Source Sans Pro" panose="020B0503030403020204" pitchFamily="34" charset="0"/>
            </a:endParaRPr>
          </a:p>
        </p:txBody>
      </p:sp>
      <p:grpSp>
        <p:nvGrpSpPr>
          <p:cNvPr id="24" name="Group 23">
            <a:extLst>
              <a:ext uri="{FF2B5EF4-FFF2-40B4-BE49-F238E27FC236}">
                <a16:creationId xmlns:a16="http://schemas.microsoft.com/office/drawing/2014/main" id="{E3069332-AEAA-9536-D122-FCE6713E514C}"/>
              </a:ext>
            </a:extLst>
          </p:cNvPr>
          <p:cNvGrpSpPr/>
          <p:nvPr/>
        </p:nvGrpSpPr>
        <p:grpSpPr>
          <a:xfrm>
            <a:off x="1271010" y="4916769"/>
            <a:ext cx="9666482" cy="292218"/>
            <a:chOff x="1203233" y="986405"/>
            <a:chExt cx="9666482" cy="292218"/>
          </a:xfrm>
        </p:grpSpPr>
        <p:cxnSp>
          <p:nvCxnSpPr>
            <p:cNvPr id="25" name="Straight Connector 24">
              <a:extLst>
                <a:ext uri="{FF2B5EF4-FFF2-40B4-BE49-F238E27FC236}">
                  <a16:creationId xmlns:a16="http://schemas.microsoft.com/office/drawing/2014/main" id="{5D978D0F-85E9-DBA5-B791-E32EB9D86DB2}"/>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26" name="Picture 25" descr="A picture containing pattern, design, symmetry, white&#10;&#10;Description automatically generated">
              <a:extLst>
                <a:ext uri="{FF2B5EF4-FFF2-40B4-BE49-F238E27FC236}">
                  <a16:creationId xmlns:a16="http://schemas.microsoft.com/office/drawing/2014/main" id="{FCEC71AA-C230-AA9A-3E5E-1DD66DEE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27" name="Picture 26" descr="A picture containing pattern, design, symmetry, white&#10;&#10;Description automatically generated">
              <a:extLst>
                <a:ext uri="{FF2B5EF4-FFF2-40B4-BE49-F238E27FC236}">
                  <a16:creationId xmlns:a16="http://schemas.microsoft.com/office/drawing/2014/main" id="{8A334807-9AE6-4C57-C35C-8CBAF37C0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pic>
        <p:nvPicPr>
          <p:cNvPr id="5" name="Picture 4">
            <a:extLst>
              <a:ext uri="{FF2B5EF4-FFF2-40B4-BE49-F238E27FC236}">
                <a16:creationId xmlns:a16="http://schemas.microsoft.com/office/drawing/2014/main" id="{C210D82B-469E-2313-BE2F-96335D723BFF}"/>
              </a:ext>
            </a:extLst>
          </p:cNvPr>
          <p:cNvPicPr>
            <a:picLocks noChangeAspect="1"/>
          </p:cNvPicPr>
          <p:nvPr/>
        </p:nvPicPr>
        <p:blipFill>
          <a:blip r:embed="rId5"/>
          <a:stretch>
            <a:fillRect/>
          </a:stretch>
        </p:blipFill>
        <p:spPr>
          <a:xfrm>
            <a:off x="4189038" y="1911915"/>
            <a:ext cx="3199343" cy="749649"/>
          </a:xfrm>
          <a:prstGeom prst="rect">
            <a:avLst/>
          </a:prstGeom>
        </p:spPr>
      </p:pic>
    </p:spTree>
    <p:extLst>
      <p:ext uri="{BB962C8B-B14F-4D97-AF65-F5344CB8AC3E}">
        <p14:creationId xmlns:p14="http://schemas.microsoft.com/office/powerpoint/2010/main" val="97608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2242229" y="209183"/>
            <a:ext cx="7707558"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Investment Risk &amp; Reward</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B2314801-0D67-F530-597E-344743615BAE}"/>
              </a:ext>
            </a:extLst>
          </p:cNvPr>
          <p:cNvSpPr/>
          <p:nvPr/>
        </p:nvSpPr>
        <p:spPr>
          <a:xfrm>
            <a:off x="2066692" y="1217195"/>
            <a:ext cx="8385918" cy="954107"/>
          </a:xfrm>
          <a:prstGeom prst="rect">
            <a:avLst/>
          </a:prstGeom>
          <a:noFill/>
        </p:spPr>
        <p:txBody>
          <a:bodyPr wrap="square" lIns="91440" tIns="45720" rIns="91440" bIns="45720">
            <a:spAutoFit/>
          </a:bodyPr>
          <a:lstStyle/>
          <a:p>
            <a:pPr algn="ctr"/>
            <a:r>
              <a:rPr lang="en-US" sz="2800" dirty="0">
                <a:ln w="0"/>
                <a:solidFill>
                  <a:srgbClr val="15497F"/>
                </a:solidFill>
                <a:latin typeface="Source Sans Pro" panose="020B0503030403020204" pitchFamily="34" charset="0"/>
                <a:ea typeface="Source Sans Pro" panose="020B0503030403020204" pitchFamily="34" charset="0"/>
              </a:rPr>
              <a:t>Letting money work harder of the longer term by investing, not just saving</a:t>
            </a:r>
            <a:endParaRPr lang="en-US" sz="2800" b="0" cap="none" spc="0" dirty="0">
              <a:ln w="0"/>
              <a:solidFill>
                <a:srgbClr val="15497F"/>
              </a:solidFill>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289A71AC-997C-7FBB-17C2-D8DCB697DAE9}"/>
              </a:ext>
            </a:extLst>
          </p:cNvPr>
          <p:cNvPicPr>
            <a:picLocks noChangeAspect="1"/>
          </p:cNvPicPr>
          <p:nvPr/>
        </p:nvPicPr>
        <p:blipFill>
          <a:blip r:embed="rId3"/>
          <a:stretch>
            <a:fillRect/>
          </a:stretch>
        </p:blipFill>
        <p:spPr>
          <a:xfrm>
            <a:off x="2168323" y="1322022"/>
            <a:ext cx="7855354" cy="4724643"/>
          </a:xfrm>
          <a:prstGeom prst="rect">
            <a:avLst/>
          </a:prstGeom>
        </p:spPr>
      </p:pic>
      <p:sp>
        <p:nvSpPr>
          <p:cNvPr id="10" name="Slide Number Placeholder 11">
            <a:extLst>
              <a:ext uri="{FF2B5EF4-FFF2-40B4-BE49-F238E27FC236}">
                <a16:creationId xmlns:a16="http://schemas.microsoft.com/office/drawing/2014/main" id="{135A00FA-E6A6-63BA-4B40-59231D35FEDE}"/>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10</a:t>
            </a:fld>
            <a:endParaRPr lang="en-GB" dirty="0"/>
          </a:p>
        </p:txBody>
      </p:sp>
      <p:pic>
        <p:nvPicPr>
          <p:cNvPr id="11" name="Picture 10">
            <a:extLst>
              <a:ext uri="{FF2B5EF4-FFF2-40B4-BE49-F238E27FC236}">
                <a16:creationId xmlns:a16="http://schemas.microsoft.com/office/drawing/2014/main" id="{F72EFB95-9A51-8E26-3BEE-54265A57CA97}"/>
              </a:ext>
            </a:extLst>
          </p:cNvPr>
          <p:cNvPicPr>
            <a:picLocks noChangeAspect="1"/>
          </p:cNvPicPr>
          <p:nvPr/>
        </p:nvPicPr>
        <p:blipFill>
          <a:blip r:embed="rId4"/>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122191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1350956" y="401629"/>
            <a:ext cx="9490097" cy="584775"/>
          </a:xfrm>
          <a:prstGeom prst="rect">
            <a:avLst/>
          </a:prstGeom>
          <a:noFill/>
        </p:spPr>
        <p:txBody>
          <a:bodyPr wrap="none" lIns="91440" tIns="45720" rIns="91440" bIns="45720">
            <a:spAutoFit/>
          </a:bodyPr>
          <a:lstStyle/>
          <a:p>
            <a:pPr algn="ctr"/>
            <a:r>
              <a:rPr lang="en-US" sz="3200" dirty="0">
                <a:ln w="0"/>
                <a:solidFill>
                  <a:srgbClr val="951B80"/>
                </a:solidFill>
                <a:latin typeface="Source Sans Pro" panose="020B0503030403020204" pitchFamily="34" charset="0"/>
                <a:ea typeface="Source Sans Pro" panose="020B0503030403020204" pitchFamily="34" charset="0"/>
              </a:rPr>
              <a:t>Default – Life Stage Strategy – Flexible Income Target</a:t>
            </a:r>
            <a:endParaRPr lang="en-US" sz="3200" b="0" cap="none" spc="0" dirty="0">
              <a:ln w="0"/>
              <a:solidFill>
                <a:srgbClr val="951B80"/>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9F4496DC-970A-934A-C9C3-78AC2D215E0D}"/>
              </a:ext>
            </a:extLst>
          </p:cNvPr>
          <p:cNvPicPr>
            <a:picLocks noChangeAspect="1"/>
          </p:cNvPicPr>
          <p:nvPr/>
        </p:nvPicPr>
        <p:blipFill>
          <a:blip r:embed="rId3"/>
          <a:stretch>
            <a:fillRect/>
          </a:stretch>
        </p:blipFill>
        <p:spPr>
          <a:xfrm>
            <a:off x="1136512" y="1571179"/>
            <a:ext cx="6058229" cy="4015919"/>
          </a:xfrm>
          <a:prstGeom prst="rect">
            <a:avLst/>
          </a:prstGeom>
        </p:spPr>
      </p:pic>
      <p:sp>
        <p:nvSpPr>
          <p:cNvPr id="14" name="TextBox 13">
            <a:extLst>
              <a:ext uri="{FF2B5EF4-FFF2-40B4-BE49-F238E27FC236}">
                <a16:creationId xmlns:a16="http://schemas.microsoft.com/office/drawing/2014/main" id="{F4C9A4A3-9D95-E083-F800-1B6F3B09450E}"/>
              </a:ext>
            </a:extLst>
          </p:cNvPr>
          <p:cNvSpPr txBox="1"/>
          <p:nvPr/>
        </p:nvSpPr>
        <p:spPr>
          <a:xfrm>
            <a:off x="7338856" y="1582340"/>
            <a:ext cx="3502197" cy="3970318"/>
          </a:xfrm>
          <a:prstGeom prst="rect">
            <a:avLst/>
          </a:prstGeom>
          <a:noFill/>
        </p:spPr>
        <p:txBody>
          <a:bodyPr wrap="square" rtlCol="0">
            <a:spAutoFit/>
          </a:bodyPr>
          <a:lstStyle/>
          <a:p>
            <a:pPr algn="just"/>
            <a:r>
              <a:rPr lang="en-GB" dirty="0">
                <a:latin typeface="Source Sans Pro" panose="020B0503030403020204" pitchFamily="34" charset="0"/>
                <a:ea typeface="Source Sans Pro" panose="020B0503030403020204" pitchFamily="34" charset="0"/>
              </a:rPr>
              <a:t>Starting at 100% global equity investment, up to 21 years before your Target Retirement Age to maximise growth potential.</a:t>
            </a:r>
          </a:p>
          <a:p>
            <a:pPr algn="just"/>
            <a:endParaRPr lang="en-GB" dirty="0">
              <a:latin typeface="Source Sans Pro" panose="020B0503030403020204" pitchFamily="34" charset="0"/>
              <a:ea typeface="Source Sans Pro" panose="020B0503030403020204" pitchFamily="34" charset="0"/>
            </a:endParaRPr>
          </a:p>
          <a:p>
            <a:pPr algn="just"/>
            <a:r>
              <a:rPr lang="en-GB" dirty="0">
                <a:latin typeface="Source Sans Pro" panose="020B0503030403020204" pitchFamily="34" charset="0"/>
                <a:ea typeface="Source Sans Pro" panose="020B0503030403020204" pitchFamily="34" charset="0"/>
              </a:rPr>
              <a:t>The trustees then gradually move and redirect funds and contributions to lower risk assets over the remaining period.</a:t>
            </a:r>
          </a:p>
          <a:p>
            <a:pPr algn="just"/>
            <a:endParaRPr lang="en-GB" dirty="0">
              <a:latin typeface="Source Sans Pro" panose="020B0503030403020204" pitchFamily="34" charset="0"/>
              <a:ea typeface="Source Sans Pro" panose="020B0503030403020204" pitchFamily="34" charset="0"/>
            </a:endParaRPr>
          </a:p>
          <a:p>
            <a:pPr algn="just"/>
            <a:r>
              <a:rPr lang="en-GB" dirty="0">
                <a:latin typeface="Source Sans Pro" panose="020B0503030403020204" pitchFamily="34" charset="0"/>
                <a:ea typeface="Source Sans Pro" panose="020B0503030403020204" pitchFamily="34" charset="0"/>
              </a:rPr>
              <a:t>When you are 3 years from retirement, you will be invested 40% in equities and 60% om a range of credit investments.</a:t>
            </a:r>
          </a:p>
        </p:txBody>
      </p:sp>
      <p:sp>
        <p:nvSpPr>
          <p:cNvPr id="2" name="Slide Number Placeholder 11">
            <a:extLst>
              <a:ext uri="{FF2B5EF4-FFF2-40B4-BE49-F238E27FC236}">
                <a16:creationId xmlns:a16="http://schemas.microsoft.com/office/drawing/2014/main" id="{66FDBEED-3B0F-0270-9015-E320F4B48066}"/>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11</a:t>
            </a:fld>
            <a:endParaRPr lang="en-GB" dirty="0"/>
          </a:p>
        </p:txBody>
      </p:sp>
      <p:pic>
        <p:nvPicPr>
          <p:cNvPr id="4" name="Picture 3">
            <a:extLst>
              <a:ext uri="{FF2B5EF4-FFF2-40B4-BE49-F238E27FC236}">
                <a16:creationId xmlns:a16="http://schemas.microsoft.com/office/drawing/2014/main" id="{2C9C698E-A9A7-2307-E565-4CBDBA4A7F36}"/>
              </a:ext>
            </a:extLst>
          </p:cNvPr>
          <p:cNvPicPr>
            <a:picLocks noChangeAspect="1"/>
          </p:cNvPicPr>
          <p:nvPr/>
        </p:nvPicPr>
        <p:blipFill>
          <a:blip r:embed="rId4"/>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2253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922957" y="401629"/>
            <a:ext cx="10346102" cy="584775"/>
          </a:xfrm>
          <a:prstGeom prst="rect">
            <a:avLst/>
          </a:prstGeom>
          <a:noFill/>
        </p:spPr>
        <p:txBody>
          <a:bodyPr wrap="none" lIns="91440" tIns="45720" rIns="91440" bIns="45720">
            <a:spAutoFit/>
          </a:bodyPr>
          <a:lstStyle/>
          <a:p>
            <a:pPr algn="ctr"/>
            <a:r>
              <a:rPr lang="en-US" sz="3200" dirty="0">
                <a:ln w="0"/>
                <a:solidFill>
                  <a:srgbClr val="951B80"/>
                </a:solidFill>
                <a:latin typeface="Source Sans Pro" panose="020B0503030403020204" pitchFamily="34" charset="0"/>
                <a:ea typeface="Source Sans Pro" panose="020B0503030403020204" pitchFamily="34" charset="0"/>
              </a:rPr>
              <a:t>Default – Life Stage Strategy – Cash Target &amp; Annuity Target</a:t>
            </a:r>
            <a:endParaRPr lang="en-US" sz="3200" b="0" cap="none" spc="0" dirty="0">
              <a:ln w="0"/>
              <a:solidFill>
                <a:srgbClr val="951B80"/>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ACA867AC-F588-6AD0-1CF8-4B8A1467E2FE}"/>
              </a:ext>
            </a:extLst>
          </p:cNvPr>
          <p:cNvPicPr>
            <a:picLocks noChangeAspect="1"/>
          </p:cNvPicPr>
          <p:nvPr/>
        </p:nvPicPr>
        <p:blipFill>
          <a:blip r:embed="rId3"/>
          <a:srcRect t="1814" r="1560"/>
          <a:stretch/>
        </p:blipFill>
        <p:spPr>
          <a:xfrm>
            <a:off x="922957" y="1486967"/>
            <a:ext cx="5238561" cy="3366941"/>
          </a:xfrm>
          <a:prstGeom prst="rect">
            <a:avLst/>
          </a:prstGeom>
        </p:spPr>
      </p:pic>
      <p:pic>
        <p:nvPicPr>
          <p:cNvPr id="10" name="Picture 9">
            <a:extLst>
              <a:ext uri="{FF2B5EF4-FFF2-40B4-BE49-F238E27FC236}">
                <a16:creationId xmlns:a16="http://schemas.microsoft.com/office/drawing/2014/main" id="{7378D350-D194-3491-E869-1A4ED1E034A4}"/>
              </a:ext>
            </a:extLst>
          </p:cNvPr>
          <p:cNvPicPr>
            <a:picLocks noChangeAspect="1"/>
          </p:cNvPicPr>
          <p:nvPr/>
        </p:nvPicPr>
        <p:blipFill>
          <a:blip r:embed="rId4"/>
          <a:srcRect l="825"/>
          <a:stretch/>
        </p:blipFill>
        <p:spPr>
          <a:xfrm>
            <a:off x="6452075" y="2716714"/>
            <a:ext cx="5050956" cy="3302170"/>
          </a:xfrm>
          <a:prstGeom prst="rect">
            <a:avLst/>
          </a:prstGeom>
        </p:spPr>
      </p:pic>
      <p:cxnSp>
        <p:nvCxnSpPr>
          <p:cNvPr id="2" name="Straight Connector 1">
            <a:extLst>
              <a:ext uri="{FF2B5EF4-FFF2-40B4-BE49-F238E27FC236}">
                <a16:creationId xmlns:a16="http://schemas.microsoft.com/office/drawing/2014/main" id="{DC9C01D5-D3AA-C1E5-5842-486D88D6F666}"/>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5" name="Slide Number Placeholder 11">
            <a:extLst>
              <a:ext uri="{FF2B5EF4-FFF2-40B4-BE49-F238E27FC236}">
                <a16:creationId xmlns:a16="http://schemas.microsoft.com/office/drawing/2014/main" id="{203EF937-EE16-632B-BE87-C7B3EFE136F2}"/>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12</a:t>
            </a:fld>
            <a:endParaRPr lang="en-GB" dirty="0"/>
          </a:p>
        </p:txBody>
      </p:sp>
      <p:pic>
        <p:nvPicPr>
          <p:cNvPr id="11" name="Picture 10">
            <a:extLst>
              <a:ext uri="{FF2B5EF4-FFF2-40B4-BE49-F238E27FC236}">
                <a16:creationId xmlns:a16="http://schemas.microsoft.com/office/drawing/2014/main" id="{9300047F-0DE7-5DD3-7037-2211391E380D}"/>
              </a:ext>
            </a:extLst>
          </p:cNvPr>
          <p:cNvPicPr>
            <a:picLocks noChangeAspect="1"/>
          </p:cNvPicPr>
          <p:nvPr/>
        </p:nvPicPr>
        <p:blipFill>
          <a:blip r:embed="rId5"/>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242970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922957" y="401629"/>
            <a:ext cx="10346102" cy="584775"/>
          </a:xfrm>
          <a:prstGeom prst="rect">
            <a:avLst/>
          </a:prstGeom>
          <a:noFill/>
        </p:spPr>
        <p:txBody>
          <a:bodyPr wrap="none" lIns="91440" tIns="45720" rIns="91440" bIns="45720">
            <a:spAutoFit/>
          </a:bodyPr>
          <a:lstStyle/>
          <a:p>
            <a:pPr algn="ctr"/>
            <a:r>
              <a:rPr lang="en-US" sz="3200" dirty="0">
                <a:ln w="0"/>
                <a:solidFill>
                  <a:srgbClr val="951B80"/>
                </a:solidFill>
                <a:latin typeface="Source Sans Pro" panose="020B0503030403020204" pitchFamily="34" charset="0"/>
                <a:ea typeface="Source Sans Pro" panose="020B0503030403020204" pitchFamily="34" charset="0"/>
              </a:rPr>
              <a:t>Default – Life Stage Strategy – Cash Target &amp; Annuity Target</a:t>
            </a:r>
            <a:endParaRPr lang="en-US" sz="3200" b="0" cap="none" spc="0" dirty="0">
              <a:ln w="0"/>
              <a:solidFill>
                <a:srgbClr val="951B80"/>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A9AC19EA-DDFE-2767-7556-D2E69EA8F3AF}"/>
              </a:ext>
            </a:extLst>
          </p:cNvPr>
          <p:cNvPicPr>
            <a:picLocks noChangeAspect="1"/>
          </p:cNvPicPr>
          <p:nvPr/>
        </p:nvPicPr>
        <p:blipFill>
          <a:blip r:embed="rId3"/>
          <a:stretch>
            <a:fillRect/>
          </a:stretch>
        </p:blipFill>
        <p:spPr>
          <a:xfrm>
            <a:off x="634073" y="1278623"/>
            <a:ext cx="10959546" cy="2627288"/>
          </a:xfrm>
          <a:prstGeom prst="rect">
            <a:avLst/>
          </a:prstGeom>
        </p:spPr>
      </p:pic>
      <p:sp>
        <p:nvSpPr>
          <p:cNvPr id="11" name="TextBox 10">
            <a:extLst>
              <a:ext uri="{FF2B5EF4-FFF2-40B4-BE49-F238E27FC236}">
                <a16:creationId xmlns:a16="http://schemas.microsoft.com/office/drawing/2014/main" id="{5EDC09A5-DC65-80B8-B42C-5B47A7F9181A}"/>
              </a:ext>
            </a:extLst>
          </p:cNvPr>
          <p:cNvSpPr txBox="1"/>
          <p:nvPr/>
        </p:nvSpPr>
        <p:spPr>
          <a:xfrm>
            <a:off x="531822" y="5243707"/>
            <a:ext cx="8389987" cy="707886"/>
          </a:xfrm>
          <a:prstGeom prst="rect">
            <a:avLst/>
          </a:prstGeom>
          <a:noFill/>
        </p:spPr>
        <p:txBody>
          <a:bodyPr wrap="square" rtlCol="0">
            <a:spAutoFit/>
          </a:bodyPr>
          <a:lstStyle/>
          <a:p>
            <a:pPr algn="ctr"/>
            <a:r>
              <a:rPr lang="en-GB" sz="2000" dirty="0">
                <a:solidFill>
                  <a:srgbClr val="951B80"/>
                </a:solidFill>
                <a:latin typeface="Source Sans Pro" panose="020B0503030403020204" pitchFamily="34" charset="0"/>
                <a:ea typeface="Source Sans Pro" panose="020B0503030403020204" pitchFamily="34" charset="0"/>
              </a:rPr>
              <a:t>For more information, please refer to the Zuken </a:t>
            </a:r>
            <a:r>
              <a:rPr lang="en-GB" sz="2000" b="1" dirty="0">
                <a:solidFill>
                  <a:srgbClr val="951B80"/>
                </a:solidFill>
                <a:latin typeface="Source Sans Pro" panose="020B0503030403020204" pitchFamily="34" charset="0"/>
                <a:ea typeface="Source Sans Pro" panose="020B0503030403020204" pitchFamily="34" charset="0"/>
              </a:rPr>
              <a:t>YOUR INVESTMENT GUIDE</a:t>
            </a:r>
            <a:r>
              <a:rPr lang="en-GB" sz="2000" dirty="0">
                <a:solidFill>
                  <a:srgbClr val="951B80"/>
                </a:solidFill>
                <a:latin typeface="Source Sans Pro" panose="020B0503030403020204" pitchFamily="34" charset="0"/>
                <a:ea typeface="Source Sans Pro" panose="020B0503030403020204" pitchFamily="34" charset="0"/>
              </a:rPr>
              <a:t> – An introduction to helping your money grow</a:t>
            </a:r>
          </a:p>
        </p:txBody>
      </p:sp>
      <p:sp>
        <p:nvSpPr>
          <p:cNvPr id="14" name="TextBox 13">
            <a:extLst>
              <a:ext uri="{FF2B5EF4-FFF2-40B4-BE49-F238E27FC236}">
                <a16:creationId xmlns:a16="http://schemas.microsoft.com/office/drawing/2014/main" id="{E7191DB9-B096-5159-62C9-66D6B3B02126}"/>
              </a:ext>
            </a:extLst>
          </p:cNvPr>
          <p:cNvSpPr txBox="1"/>
          <p:nvPr/>
        </p:nvSpPr>
        <p:spPr>
          <a:xfrm>
            <a:off x="573558" y="3865326"/>
            <a:ext cx="11194001" cy="1200329"/>
          </a:xfrm>
          <a:prstGeom prst="rect">
            <a:avLst/>
          </a:prstGeom>
          <a:noFill/>
        </p:spPr>
        <p:txBody>
          <a:bodyPr wrap="square" rtlCol="0">
            <a:spAutoFit/>
          </a:bodyPr>
          <a:lstStyle/>
          <a:p>
            <a:r>
              <a:rPr lang="en-GB" b="1" dirty="0">
                <a:latin typeface="Source Sans Pro" panose="020B0503030403020204" pitchFamily="34" charset="0"/>
                <a:ea typeface="Source Sans Pro" panose="020B0503030403020204" pitchFamily="34" charset="0"/>
              </a:rPr>
              <a:t>PLEASE NOTE </a:t>
            </a:r>
            <a:r>
              <a:rPr lang="en-GB" dirty="0">
                <a:latin typeface="Source Sans Pro" panose="020B0503030403020204" pitchFamily="34" charset="0"/>
                <a:ea typeface="Source Sans Pro" panose="020B0503030403020204" pitchFamily="34" charset="0"/>
              </a:rPr>
              <a:t>– investing your retirement savings carries some kind of risk.  The value could go down as well as up and you may get back less than you pay in. Inflation could also erode the value of your savings, if the price of things you need or want to buy in the future increase more than the value of your savings.  By spreading your money into different funds and types of investment, you can help reduce the impact of these risks.</a:t>
            </a:r>
          </a:p>
        </p:txBody>
      </p:sp>
      <p:pic>
        <p:nvPicPr>
          <p:cNvPr id="4" name="Picture 3">
            <a:extLst>
              <a:ext uri="{FF2B5EF4-FFF2-40B4-BE49-F238E27FC236}">
                <a16:creationId xmlns:a16="http://schemas.microsoft.com/office/drawing/2014/main" id="{71A485F1-A881-9D8C-868F-D585C385DF05}"/>
              </a:ext>
            </a:extLst>
          </p:cNvPr>
          <p:cNvPicPr>
            <a:picLocks noChangeAspect="1"/>
          </p:cNvPicPr>
          <p:nvPr/>
        </p:nvPicPr>
        <p:blipFill>
          <a:blip r:embed="rId4"/>
          <a:stretch>
            <a:fillRect/>
          </a:stretch>
        </p:blipFill>
        <p:spPr>
          <a:xfrm>
            <a:off x="9177789" y="4887431"/>
            <a:ext cx="2415830" cy="1686962"/>
          </a:xfrm>
          <a:prstGeom prst="rect">
            <a:avLst/>
          </a:prstGeom>
        </p:spPr>
      </p:pic>
      <p:cxnSp>
        <p:nvCxnSpPr>
          <p:cNvPr id="10" name="Straight Connector 9">
            <a:extLst>
              <a:ext uri="{FF2B5EF4-FFF2-40B4-BE49-F238E27FC236}">
                <a16:creationId xmlns:a16="http://schemas.microsoft.com/office/drawing/2014/main" id="{118F3567-E57F-C3CE-37F9-1950FADA77FC}"/>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4D317E2-438B-A91F-434B-0FFAFEF42452}"/>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18" name="Slide Number Placeholder 11">
            <a:extLst>
              <a:ext uri="{FF2B5EF4-FFF2-40B4-BE49-F238E27FC236}">
                <a16:creationId xmlns:a16="http://schemas.microsoft.com/office/drawing/2014/main" id="{56E4E8FC-F6FF-5C75-A8B7-A2A2B4EE71B2}"/>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13</a:t>
            </a:fld>
            <a:endParaRPr lang="en-GB" dirty="0"/>
          </a:p>
        </p:txBody>
      </p:sp>
      <p:pic>
        <p:nvPicPr>
          <p:cNvPr id="19" name="Picture 18">
            <a:extLst>
              <a:ext uri="{FF2B5EF4-FFF2-40B4-BE49-F238E27FC236}">
                <a16:creationId xmlns:a16="http://schemas.microsoft.com/office/drawing/2014/main" id="{251CE25A-1DF2-F4DF-20CA-9CE0E9BCCF0A}"/>
              </a:ext>
            </a:extLst>
          </p:cNvPr>
          <p:cNvPicPr>
            <a:picLocks noChangeAspect="1"/>
          </p:cNvPicPr>
          <p:nvPr/>
        </p:nvPicPr>
        <p:blipFill>
          <a:blip r:embed="rId5"/>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222411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14</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1946006" y="318465"/>
            <a:ext cx="8252580" cy="769441"/>
          </a:xfrm>
          <a:prstGeom prst="rect">
            <a:avLst/>
          </a:prstGeom>
          <a:noFill/>
        </p:spPr>
        <p:txBody>
          <a:bodyPr wrap="none" lIns="91440" tIns="45720" rIns="91440" bIns="45720">
            <a:spAutoFit/>
          </a:bodyPr>
          <a:lstStyle/>
          <a:p>
            <a:pPr algn="ctr"/>
            <a:r>
              <a:rPr lang="en-US" sz="4400" b="0" cap="none" spc="0" dirty="0">
                <a:ln w="0"/>
                <a:solidFill>
                  <a:srgbClr val="951B80"/>
                </a:solidFill>
                <a:latin typeface="Source Sans Pro" panose="020B0503030403020204" pitchFamily="34" charset="0"/>
                <a:ea typeface="Source Sans Pro" panose="020B0503030403020204" pitchFamily="34" charset="0"/>
              </a:rPr>
              <a:t>Workplace Pension – How it works</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769C163A-74D3-9287-71C9-5C645A40C0EA}"/>
              </a:ext>
            </a:extLst>
          </p:cNvPr>
          <p:cNvGrpSpPr/>
          <p:nvPr/>
        </p:nvGrpSpPr>
        <p:grpSpPr>
          <a:xfrm>
            <a:off x="2258849" y="1885515"/>
            <a:ext cx="8127012" cy="3495544"/>
            <a:chOff x="904673" y="1889523"/>
            <a:chExt cx="8127012" cy="3495544"/>
          </a:xfrm>
        </p:grpSpPr>
        <p:sp>
          <p:nvSpPr>
            <p:cNvPr id="4" name="Arrow: Down 3">
              <a:extLst>
                <a:ext uri="{FF2B5EF4-FFF2-40B4-BE49-F238E27FC236}">
                  <a16:creationId xmlns:a16="http://schemas.microsoft.com/office/drawing/2014/main" id="{F09FFDAB-C29D-2D1F-B46E-A84BC86634E2}"/>
                </a:ext>
              </a:extLst>
            </p:cNvPr>
            <p:cNvSpPr/>
            <p:nvPr/>
          </p:nvSpPr>
          <p:spPr>
            <a:xfrm>
              <a:off x="1547687" y="2267975"/>
              <a:ext cx="363474" cy="733806"/>
            </a:xfrm>
            <a:prstGeom prst="downArrow">
              <a:avLst/>
            </a:prstGeom>
            <a:solidFill>
              <a:srgbClr val="1549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Flowchart: Connector 10">
              <a:extLst>
                <a:ext uri="{FF2B5EF4-FFF2-40B4-BE49-F238E27FC236}">
                  <a16:creationId xmlns:a16="http://schemas.microsoft.com/office/drawing/2014/main" id="{B7E59D5B-F4AB-41D3-F6DB-A932AD43EB80}"/>
                </a:ext>
              </a:extLst>
            </p:cNvPr>
            <p:cNvSpPr/>
            <p:nvPr/>
          </p:nvSpPr>
          <p:spPr>
            <a:xfrm>
              <a:off x="904673" y="3152269"/>
              <a:ext cx="1583604" cy="1539210"/>
            </a:xfrm>
            <a:prstGeom prst="flowChartConnector">
              <a:avLst/>
            </a:prstGeom>
            <a:solidFill>
              <a:srgbClr val="F39200"/>
            </a:solidFill>
            <a:ln>
              <a:solidFill>
                <a:srgbClr val="F392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350" dirty="0"/>
            </a:p>
          </p:txBody>
        </p:sp>
        <p:sp>
          <p:nvSpPr>
            <p:cNvPr id="14" name="Cross 13">
              <a:extLst>
                <a:ext uri="{FF2B5EF4-FFF2-40B4-BE49-F238E27FC236}">
                  <a16:creationId xmlns:a16="http://schemas.microsoft.com/office/drawing/2014/main" id="{71BE91CF-96BE-F3BF-1084-CEBBF6317CF7}"/>
                </a:ext>
              </a:extLst>
            </p:cNvPr>
            <p:cNvSpPr/>
            <p:nvPr/>
          </p:nvSpPr>
          <p:spPr>
            <a:xfrm>
              <a:off x="2871372" y="3451844"/>
              <a:ext cx="669933" cy="648075"/>
            </a:xfrm>
            <a:prstGeom prst="plus">
              <a:avLst/>
            </a:prstGeom>
            <a:solidFill>
              <a:srgbClr val="4C6B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aphicFrame>
          <p:nvGraphicFramePr>
            <p:cNvPr id="16" name="Chart 15">
              <a:extLst>
                <a:ext uri="{FF2B5EF4-FFF2-40B4-BE49-F238E27FC236}">
                  <a16:creationId xmlns:a16="http://schemas.microsoft.com/office/drawing/2014/main" id="{97531E19-C434-F52E-6DF1-06130DB4E68C}"/>
                </a:ext>
              </a:extLst>
            </p:cNvPr>
            <p:cNvGraphicFramePr/>
            <p:nvPr>
              <p:extLst>
                <p:ext uri="{D42A27DB-BD31-4B8C-83A1-F6EECF244321}">
                  <p14:modId xmlns:p14="http://schemas.microsoft.com/office/powerpoint/2010/main" val="164287271"/>
                </p:ext>
              </p:extLst>
            </p:nvPr>
          </p:nvGraphicFramePr>
          <p:xfrm>
            <a:off x="6010216" y="2533283"/>
            <a:ext cx="2381404" cy="232692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A5F68D54-7E60-E3AD-AF2D-EDBA70DEE11B}"/>
                </a:ext>
              </a:extLst>
            </p:cNvPr>
            <p:cNvSpPr txBox="1"/>
            <p:nvPr/>
          </p:nvSpPr>
          <p:spPr>
            <a:xfrm>
              <a:off x="1162335" y="1889523"/>
              <a:ext cx="1364476" cy="300082"/>
            </a:xfrm>
            <a:prstGeom prst="rect">
              <a:avLst/>
            </a:prstGeom>
            <a:noFill/>
          </p:spPr>
          <p:txBody>
            <a:bodyPr wrap="none" rtlCol="0">
              <a:spAutoFit/>
            </a:bodyPr>
            <a:lstStyle/>
            <a:p>
              <a:r>
                <a:rPr lang="en-GB" sz="1350" dirty="0">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Contributions In</a:t>
              </a:r>
            </a:p>
          </p:txBody>
        </p:sp>
        <p:sp>
          <p:nvSpPr>
            <p:cNvPr id="19" name="Equals 18">
              <a:extLst>
                <a:ext uri="{FF2B5EF4-FFF2-40B4-BE49-F238E27FC236}">
                  <a16:creationId xmlns:a16="http://schemas.microsoft.com/office/drawing/2014/main" id="{CB302079-81D6-6D26-E716-26EDEA31EC23}"/>
                </a:ext>
              </a:extLst>
            </p:cNvPr>
            <p:cNvSpPr/>
            <p:nvPr/>
          </p:nvSpPr>
          <p:spPr>
            <a:xfrm>
              <a:off x="5210710" y="3414117"/>
              <a:ext cx="766618" cy="738663"/>
            </a:xfrm>
            <a:prstGeom prst="mathEqual">
              <a:avLst/>
            </a:prstGeom>
            <a:solidFill>
              <a:srgbClr val="4C6B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0" name="TextBox 19">
              <a:extLst>
                <a:ext uri="{FF2B5EF4-FFF2-40B4-BE49-F238E27FC236}">
                  <a16:creationId xmlns:a16="http://schemas.microsoft.com/office/drawing/2014/main" id="{5E18A058-FCED-AE73-F047-7097911F33FF}"/>
                </a:ext>
              </a:extLst>
            </p:cNvPr>
            <p:cNvSpPr txBox="1"/>
            <p:nvPr/>
          </p:nvSpPr>
          <p:spPr>
            <a:xfrm>
              <a:off x="3687511" y="3361254"/>
              <a:ext cx="1506566" cy="738664"/>
            </a:xfrm>
            <a:prstGeom prst="rect">
              <a:avLst/>
            </a:prstGeom>
            <a:noFill/>
          </p:spPr>
          <p:txBody>
            <a:bodyPr wrap="none" rtlCol="0">
              <a:spAutoFit/>
            </a:bodyPr>
            <a:lstStyle/>
            <a:p>
              <a:pPr algn="ctr"/>
              <a:r>
                <a:rPr lang="en-GB" sz="2100" b="1" dirty="0"/>
                <a:t>Investment </a:t>
              </a:r>
            </a:p>
            <a:p>
              <a:pPr algn="ctr"/>
              <a:r>
                <a:rPr lang="en-GB" sz="2100" b="1" dirty="0"/>
                <a:t>Growth</a:t>
              </a:r>
            </a:p>
          </p:txBody>
        </p:sp>
        <p:sp>
          <p:nvSpPr>
            <p:cNvPr id="21" name="TextBox 20">
              <a:extLst>
                <a:ext uri="{FF2B5EF4-FFF2-40B4-BE49-F238E27FC236}">
                  <a16:creationId xmlns:a16="http://schemas.microsoft.com/office/drawing/2014/main" id="{6700CA18-C9D9-47C1-1CFA-ED68A2496E47}"/>
                </a:ext>
              </a:extLst>
            </p:cNvPr>
            <p:cNvSpPr txBox="1"/>
            <p:nvPr/>
          </p:nvSpPr>
          <p:spPr>
            <a:xfrm>
              <a:off x="6010216" y="2383242"/>
              <a:ext cx="1144865" cy="300082"/>
            </a:xfrm>
            <a:prstGeom prst="rect">
              <a:avLst/>
            </a:prstGeom>
            <a:noFill/>
          </p:spPr>
          <p:txBody>
            <a:bodyPr wrap="none" rtlCol="0">
              <a:spAutoFit/>
            </a:bodyPr>
            <a:lstStyle/>
            <a:p>
              <a:r>
                <a:rPr lang="en-GB" sz="1350" dirty="0">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25% Tax Free</a:t>
              </a:r>
            </a:p>
          </p:txBody>
        </p:sp>
        <p:sp>
          <p:nvSpPr>
            <p:cNvPr id="22" name="TextBox 21">
              <a:extLst>
                <a:ext uri="{FF2B5EF4-FFF2-40B4-BE49-F238E27FC236}">
                  <a16:creationId xmlns:a16="http://schemas.microsoft.com/office/drawing/2014/main" id="{7ACC7017-89E8-4890-BD8B-8930D391142A}"/>
                </a:ext>
              </a:extLst>
            </p:cNvPr>
            <p:cNvSpPr txBox="1"/>
            <p:nvPr/>
          </p:nvSpPr>
          <p:spPr>
            <a:xfrm rot="10800000" flipV="1">
              <a:off x="7325697" y="4742769"/>
              <a:ext cx="1705988" cy="300082"/>
            </a:xfrm>
            <a:prstGeom prst="rect">
              <a:avLst/>
            </a:prstGeom>
            <a:noFill/>
          </p:spPr>
          <p:txBody>
            <a:bodyPr wrap="square" rtlCol="0">
              <a:spAutoFit/>
            </a:bodyPr>
            <a:lstStyle/>
            <a:p>
              <a:r>
                <a:rPr lang="en-GB" sz="1350" dirty="0">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75% taxable</a:t>
              </a:r>
            </a:p>
          </p:txBody>
        </p:sp>
        <p:sp>
          <p:nvSpPr>
            <p:cNvPr id="23" name="TextBox 22">
              <a:extLst>
                <a:ext uri="{FF2B5EF4-FFF2-40B4-BE49-F238E27FC236}">
                  <a16:creationId xmlns:a16="http://schemas.microsoft.com/office/drawing/2014/main" id="{8724BB09-7480-DD92-01BE-3967FCB4C724}"/>
                </a:ext>
              </a:extLst>
            </p:cNvPr>
            <p:cNvSpPr txBox="1"/>
            <p:nvPr/>
          </p:nvSpPr>
          <p:spPr>
            <a:xfrm>
              <a:off x="975318" y="4877236"/>
              <a:ext cx="1508213" cy="507831"/>
            </a:xfrm>
            <a:prstGeom prst="rect">
              <a:avLst/>
            </a:prstGeom>
            <a:noFill/>
          </p:spPr>
          <p:txBody>
            <a:bodyPr wrap="square" rtlCol="0">
              <a:spAutoFit/>
            </a:bodyPr>
            <a:lstStyle/>
            <a:p>
              <a:pPr algn="ctr"/>
              <a:r>
                <a:rPr lang="en-GB" sz="1350" dirty="0">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Your Personal Pension Pot</a:t>
              </a:r>
            </a:p>
          </p:txBody>
        </p:sp>
      </p:grpSp>
      <p:pic>
        <p:nvPicPr>
          <p:cNvPr id="5" name="Picture 4">
            <a:extLst>
              <a:ext uri="{FF2B5EF4-FFF2-40B4-BE49-F238E27FC236}">
                <a16:creationId xmlns:a16="http://schemas.microsoft.com/office/drawing/2014/main" id="{F4EC1D8C-2E52-89DA-9A9D-A1D2DC7D7B6A}"/>
              </a:ext>
            </a:extLst>
          </p:cNvPr>
          <p:cNvPicPr>
            <a:picLocks noChangeAspect="1"/>
          </p:cNvPicPr>
          <p:nvPr/>
        </p:nvPicPr>
        <p:blipFill>
          <a:blip r:embed="rId4"/>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14106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15</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4090027" y="318465"/>
            <a:ext cx="3964547" cy="769441"/>
          </a:xfrm>
          <a:prstGeom prst="rect">
            <a:avLst/>
          </a:prstGeom>
          <a:noFill/>
        </p:spPr>
        <p:txBody>
          <a:bodyPr wrap="none" lIns="91440" tIns="45720" rIns="91440" bIns="45720">
            <a:spAutoFit/>
          </a:bodyPr>
          <a:lstStyle/>
          <a:p>
            <a:pPr algn="ctr"/>
            <a:r>
              <a:rPr lang="en-US" sz="4400" b="0" cap="none" spc="0" dirty="0">
                <a:ln w="0"/>
                <a:solidFill>
                  <a:srgbClr val="951B80"/>
                </a:solidFill>
                <a:latin typeface="Source Sans Pro" panose="020B0503030403020204" pitchFamily="34" charset="0"/>
                <a:ea typeface="Source Sans Pro" panose="020B0503030403020204" pitchFamily="34" charset="0"/>
              </a:rPr>
              <a:t>What If………..?</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 name="Content Placeholder 2">
            <a:extLst>
              <a:ext uri="{FF2B5EF4-FFF2-40B4-BE49-F238E27FC236}">
                <a16:creationId xmlns:a16="http://schemas.microsoft.com/office/drawing/2014/main" id="{DDFEDC69-12DF-97A7-56E9-D2ADED5AA703}"/>
              </a:ext>
            </a:extLst>
          </p:cNvPr>
          <p:cNvSpPr>
            <a:spLocks noGrp="1"/>
          </p:cNvSpPr>
          <p:nvPr>
            <p:ph idx="1"/>
          </p:nvPr>
        </p:nvSpPr>
        <p:spPr>
          <a:xfrm>
            <a:off x="1066292" y="1487825"/>
            <a:ext cx="10012016" cy="4351338"/>
          </a:xfrm>
        </p:spPr>
        <p:txBody>
          <a:bodyPr>
            <a:noAutofit/>
          </a:bodyPr>
          <a:lstStyle/>
          <a:p>
            <a:pPr marL="0" indent="0" algn="just">
              <a:buNone/>
            </a:pPr>
            <a:r>
              <a:rPr lang="en-GB" sz="1800" b="1" dirty="0">
                <a:solidFill>
                  <a:schemeClr val="accent2"/>
                </a:solidFill>
                <a:latin typeface="Source Sans Pro" panose="020B0503030403020204" pitchFamily="34" charset="0"/>
                <a:ea typeface="Source Sans Pro" panose="020B0503030403020204" pitchFamily="34" charset="0"/>
              </a:rPr>
              <a:t>I LEAVE ZUKEN </a:t>
            </a:r>
            <a:r>
              <a:rPr lang="en-GB" sz="1800" dirty="0">
                <a:latin typeface="Source Sans Pro" panose="020B0503030403020204" pitchFamily="34" charset="0"/>
                <a:ea typeface="Source Sans Pro" panose="020B0503030403020204" pitchFamily="34" charset="0"/>
              </a:rPr>
              <a:t>– contributions to your Personal Account will cease.  You can leave the funds within the scheme to claim at a future date or can transfer them to a new personal or workplace pension plan.  It is not possible to “cash in” a pension before retirement.</a:t>
            </a:r>
          </a:p>
          <a:p>
            <a:pPr marL="0" indent="0" algn="just">
              <a:buNone/>
            </a:pPr>
            <a:r>
              <a:rPr lang="en-GB" sz="1800" b="1" dirty="0">
                <a:solidFill>
                  <a:schemeClr val="accent2"/>
                </a:solidFill>
                <a:latin typeface="Source Sans Pro" panose="020B0503030403020204" pitchFamily="34" charset="0"/>
                <a:ea typeface="Source Sans Pro" panose="020B0503030403020204" pitchFamily="34" charset="0"/>
              </a:rPr>
              <a:t>I DIE BEFORE REACHING RETIREMENT </a:t>
            </a:r>
            <a:r>
              <a:rPr lang="en-GB" sz="1800" dirty="0">
                <a:latin typeface="Source Sans Pro" panose="020B0503030403020204" pitchFamily="34" charset="0"/>
                <a:ea typeface="Source Sans Pro" panose="020B0503030403020204" pitchFamily="34" charset="0"/>
              </a:rPr>
              <a:t>– the funds in your Personal Account are payable to your nominated beneficiaries.  Under current legislation, such payments are usually tax free.</a:t>
            </a:r>
          </a:p>
          <a:p>
            <a:pPr marL="0" indent="0" algn="just">
              <a:buNone/>
            </a:pPr>
            <a:r>
              <a:rPr lang="en-GB" sz="1800" b="1" dirty="0">
                <a:solidFill>
                  <a:schemeClr val="accent2"/>
                </a:solidFill>
                <a:latin typeface="Source Sans Pro" panose="020B0503030403020204" pitchFamily="34" charset="0"/>
                <a:ea typeface="Source Sans Pro" panose="020B0503030403020204" pitchFamily="34" charset="0"/>
              </a:rPr>
              <a:t>I WANT TO RETIRE EARLY </a:t>
            </a:r>
            <a:r>
              <a:rPr lang="en-GB" sz="1800" dirty="0">
                <a:latin typeface="Source Sans Pro" panose="020B0503030403020204" pitchFamily="34" charset="0"/>
                <a:ea typeface="Source Sans Pro" panose="020B0503030403020204" pitchFamily="34" charset="0"/>
              </a:rPr>
              <a:t>– you can access your retirement funds at any time from age 55 onwards (increases to minimum age 57 from 6 April 2028), by requesting early retirement from the trustee.</a:t>
            </a:r>
          </a:p>
          <a:p>
            <a:pPr marL="0" indent="0" algn="just">
              <a:buNone/>
            </a:pPr>
            <a:r>
              <a:rPr lang="en-GB" sz="1800" b="1" dirty="0">
                <a:solidFill>
                  <a:schemeClr val="accent2"/>
                </a:solidFill>
                <a:latin typeface="Source Sans Pro" panose="020B0503030403020204" pitchFamily="34" charset="0"/>
                <a:ea typeface="Source Sans Pro" panose="020B0503030403020204" pitchFamily="34" charset="0"/>
              </a:rPr>
              <a:t>I WANT TO RETIRE LATE </a:t>
            </a:r>
            <a:r>
              <a:rPr lang="en-GB" sz="1800" dirty="0">
                <a:latin typeface="Source Sans Pro" panose="020B0503030403020204" pitchFamily="34" charset="0"/>
                <a:ea typeface="Source Sans Pro" panose="020B0503030403020204" pitchFamily="34" charset="0"/>
              </a:rPr>
              <a:t>– you can usually defer access to your pension funds beyond normal retirement age.  </a:t>
            </a:r>
          </a:p>
          <a:p>
            <a:pPr marL="0" indent="0" algn="just">
              <a:buNone/>
            </a:pPr>
            <a:r>
              <a:rPr lang="en-GB" sz="1800" dirty="0">
                <a:latin typeface="Source Sans Pro" panose="020B0503030403020204" pitchFamily="34" charset="0"/>
                <a:ea typeface="Source Sans Pro" panose="020B0503030403020204" pitchFamily="34" charset="0"/>
              </a:rPr>
              <a:t>As any change to your chosen retirement age might affect your investment strategy, you should review such decisions to consider how these might impact your pension investments</a:t>
            </a:r>
          </a:p>
          <a:p>
            <a:pPr marL="0" indent="0" algn="just">
              <a:buNone/>
            </a:pPr>
            <a:endParaRPr lang="en-GB" sz="1800" dirty="0">
              <a:latin typeface="Source Sans Pro" panose="020B0503030403020204" pitchFamily="34" charset="0"/>
              <a:ea typeface="Source Sans Pro" panose="020B0503030403020204" pitchFamily="34" charset="0"/>
            </a:endParaRPr>
          </a:p>
          <a:p>
            <a:pPr marL="0" indent="0" algn="ctr">
              <a:buNone/>
            </a:pPr>
            <a:r>
              <a:rPr lang="en-GB" sz="2000" b="1" i="1" dirty="0">
                <a:solidFill>
                  <a:srgbClr val="76447C"/>
                </a:solidFill>
                <a:latin typeface="Source Sans Pro" panose="020B0503030403020204" pitchFamily="34" charset="0"/>
                <a:ea typeface="Source Sans Pro" panose="020B0503030403020204" pitchFamily="34" charset="0"/>
              </a:rPr>
              <a:t>NOTE</a:t>
            </a:r>
            <a:r>
              <a:rPr lang="en-GB" sz="2000" i="1" dirty="0">
                <a:solidFill>
                  <a:srgbClr val="76447C"/>
                </a:solidFill>
                <a:latin typeface="Source Sans Pro" panose="020B0503030403020204" pitchFamily="34" charset="0"/>
                <a:ea typeface="Source Sans Pro" panose="020B0503030403020204" pitchFamily="34" charset="0"/>
              </a:rPr>
              <a:t> – You do not have to take all pension plans simultaneously and you can draw pensions while still working (though remember that pension income is potentially taxable income, just like earnings)</a:t>
            </a:r>
          </a:p>
        </p:txBody>
      </p:sp>
      <p:pic>
        <p:nvPicPr>
          <p:cNvPr id="5" name="Picture 4">
            <a:extLst>
              <a:ext uri="{FF2B5EF4-FFF2-40B4-BE49-F238E27FC236}">
                <a16:creationId xmlns:a16="http://schemas.microsoft.com/office/drawing/2014/main" id="{6A1912E2-5DBB-CB5D-7285-8D8E5859459A}"/>
              </a:ext>
            </a:extLst>
          </p:cNvPr>
          <p:cNvPicPr>
            <a:picLocks noChangeAspect="1"/>
          </p:cNvPicPr>
          <p:nvPr/>
        </p:nvPicPr>
        <p:blipFill>
          <a:blip r:embed="rId3"/>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208358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16</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3350240" y="318465"/>
            <a:ext cx="5444119" cy="769441"/>
          </a:xfrm>
          <a:prstGeom prst="rect">
            <a:avLst/>
          </a:prstGeom>
          <a:noFill/>
        </p:spPr>
        <p:txBody>
          <a:bodyPr wrap="none" lIns="91440" tIns="45720" rIns="91440" bIns="45720">
            <a:spAutoFit/>
          </a:bodyPr>
          <a:lstStyle/>
          <a:p>
            <a:pPr algn="ctr"/>
            <a:r>
              <a:rPr lang="en-US" sz="4400" dirty="0">
                <a:ln w="0"/>
                <a:solidFill>
                  <a:srgbClr val="951B80"/>
                </a:solidFill>
                <a:latin typeface="Source Sans Pro" panose="020B0503030403020204" pitchFamily="34" charset="0"/>
                <a:ea typeface="Source Sans Pro" panose="020B0503030403020204" pitchFamily="34" charset="0"/>
              </a:rPr>
              <a:t>Things To Be Aware Of</a:t>
            </a:r>
            <a:endParaRPr lang="en-US" sz="4400" b="0" cap="none" spc="0" dirty="0">
              <a:ln w="0"/>
              <a:solidFill>
                <a:srgbClr val="951B80"/>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 name="Content Placeholder 2">
            <a:extLst>
              <a:ext uri="{FF2B5EF4-FFF2-40B4-BE49-F238E27FC236}">
                <a16:creationId xmlns:a16="http://schemas.microsoft.com/office/drawing/2014/main" id="{DDFEDC69-12DF-97A7-56E9-D2ADED5AA703}"/>
              </a:ext>
            </a:extLst>
          </p:cNvPr>
          <p:cNvSpPr>
            <a:spLocks noGrp="1"/>
          </p:cNvSpPr>
          <p:nvPr>
            <p:ph idx="1"/>
          </p:nvPr>
        </p:nvSpPr>
        <p:spPr>
          <a:xfrm>
            <a:off x="1940367" y="1467478"/>
            <a:ext cx="8311265" cy="4351338"/>
          </a:xfrm>
        </p:spPr>
        <p:txBody>
          <a:bodyPr>
            <a:noAutofit/>
          </a:bodyPr>
          <a:lstStyle/>
          <a:p>
            <a:pPr algn="just">
              <a:lnSpc>
                <a:spcPct val="150000"/>
              </a:lnSpc>
              <a:buFont typeface="Wingdings" panose="05000000000000000000" pitchFamily="2" charset="2"/>
              <a:buChar char="Ø"/>
            </a:pPr>
            <a:r>
              <a:rPr lang="en-GB" sz="1800" dirty="0">
                <a:latin typeface="Source Sans Pro" panose="020B0503030403020204" pitchFamily="34" charset="0"/>
                <a:ea typeface="Source Sans Pro" panose="020B0503030403020204" pitchFamily="34" charset="0"/>
              </a:rPr>
              <a:t>Currently, </a:t>
            </a:r>
            <a:r>
              <a:rPr lang="en-GB" sz="1800" b="1" dirty="0">
                <a:solidFill>
                  <a:srgbClr val="A2C219"/>
                </a:solidFill>
                <a:latin typeface="Source Sans Pro" panose="020B0503030403020204" pitchFamily="34" charset="0"/>
                <a:ea typeface="Source Sans Pro" panose="020B0503030403020204" pitchFamily="34" charset="0"/>
              </a:rPr>
              <a:t>no Lifetime Allowance </a:t>
            </a:r>
            <a:r>
              <a:rPr lang="en-GB" sz="1800" dirty="0">
                <a:latin typeface="Source Sans Pro" panose="020B0503030403020204" pitchFamily="34" charset="0"/>
                <a:ea typeface="Source Sans Pro" panose="020B0503030403020204" pitchFamily="34" charset="0"/>
              </a:rPr>
              <a:t>or LTA excess tax charge</a:t>
            </a:r>
          </a:p>
          <a:p>
            <a:pPr algn="just">
              <a:lnSpc>
                <a:spcPct val="150000"/>
              </a:lnSpc>
              <a:buFont typeface="Wingdings" panose="05000000000000000000" pitchFamily="2" charset="2"/>
              <a:buChar char="Ø"/>
            </a:pPr>
            <a:r>
              <a:rPr lang="en-GB" sz="1800" dirty="0">
                <a:latin typeface="Source Sans Pro" panose="020B0503030403020204" pitchFamily="34" charset="0"/>
                <a:ea typeface="Source Sans Pro" panose="020B0503030403020204" pitchFamily="34" charset="0"/>
              </a:rPr>
              <a:t>Maximum tax-free cash at retirement is </a:t>
            </a:r>
            <a:r>
              <a:rPr lang="en-GB" sz="1800" b="1" dirty="0">
                <a:solidFill>
                  <a:srgbClr val="A2C219"/>
                </a:solidFill>
                <a:latin typeface="Source Sans Pro" panose="020B0503030403020204" pitchFamily="34" charset="0"/>
                <a:ea typeface="Source Sans Pro" panose="020B0503030403020204" pitchFamily="34" charset="0"/>
              </a:rPr>
              <a:t>25% </a:t>
            </a:r>
            <a:r>
              <a:rPr lang="en-GB" sz="1800" dirty="0">
                <a:latin typeface="Source Sans Pro" panose="020B0503030403020204" pitchFamily="34" charset="0"/>
                <a:ea typeface="Source Sans Pro" panose="020B0503030403020204" pitchFamily="34" charset="0"/>
              </a:rPr>
              <a:t>of your fund with an overall aggregate limit of </a:t>
            </a:r>
            <a:r>
              <a:rPr lang="en-GB" sz="1800" b="1" dirty="0">
                <a:solidFill>
                  <a:srgbClr val="A2C219"/>
                </a:solidFill>
                <a:latin typeface="Source Sans Pro" panose="020B0503030403020204" pitchFamily="34" charset="0"/>
                <a:ea typeface="Source Sans Pro" panose="020B0503030403020204" pitchFamily="34" charset="0"/>
              </a:rPr>
              <a:t>£268,275</a:t>
            </a:r>
          </a:p>
          <a:p>
            <a:pPr algn="just">
              <a:lnSpc>
                <a:spcPct val="150000"/>
              </a:lnSpc>
              <a:buFont typeface="Wingdings" panose="05000000000000000000" pitchFamily="2" charset="2"/>
              <a:buChar char="Ø"/>
            </a:pPr>
            <a:r>
              <a:rPr lang="en-GB" sz="1800" dirty="0">
                <a:latin typeface="Source Sans Pro" panose="020B0503030403020204" pitchFamily="34" charset="0"/>
                <a:ea typeface="Source Sans Pro" panose="020B0503030403020204" pitchFamily="34" charset="0"/>
              </a:rPr>
              <a:t>Annual Allowance – AA - is now capped at </a:t>
            </a:r>
            <a:r>
              <a:rPr lang="en-GB" sz="1800" b="1" dirty="0">
                <a:solidFill>
                  <a:srgbClr val="A2C219"/>
                </a:solidFill>
                <a:latin typeface="Source Sans Pro" panose="020B0503030403020204" pitchFamily="34" charset="0"/>
                <a:ea typeface="Source Sans Pro" panose="020B0503030403020204" pitchFamily="34" charset="0"/>
              </a:rPr>
              <a:t>£60,000 </a:t>
            </a:r>
            <a:r>
              <a:rPr lang="en-GB" sz="1800" dirty="0">
                <a:latin typeface="Source Sans Pro" panose="020B0503030403020204" pitchFamily="34" charset="0"/>
                <a:ea typeface="Source Sans Pro" panose="020B0503030403020204" pitchFamily="34" charset="0"/>
              </a:rPr>
              <a:t>per annum</a:t>
            </a:r>
          </a:p>
          <a:p>
            <a:pPr algn="just">
              <a:lnSpc>
                <a:spcPct val="150000"/>
              </a:lnSpc>
              <a:buFont typeface="Wingdings" panose="05000000000000000000" pitchFamily="2" charset="2"/>
              <a:buChar char="Ø"/>
            </a:pPr>
            <a:r>
              <a:rPr lang="en-GB" sz="1800" dirty="0">
                <a:latin typeface="Source Sans Pro" panose="020B0503030403020204" pitchFamily="34" charset="0"/>
                <a:ea typeface="Source Sans Pro" panose="020B0503030403020204" pitchFamily="34" charset="0"/>
              </a:rPr>
              <a:t>Tapered Annual Allowance – TAA – affects those with income of  </a:t>
            </a:r>
            <a:r>
              <a:rPr lang="en-GB" sz="1800" b="1" dirty="0">
                <a:solidFill>
                  <a:srgbClr val="A2C219"/>
                </a:solidFill>
                <a:latin typeface="Source Sans Pro" panose="020B0503030403020204" pitchFamily="34" charset="0"/>
                <a:ea typeface="Source Sans Pro" panose="020B0503030403020204" pitchFamily="34" charset="0"/>
              </a:rPr>
              <a:t>£260,000 up to £360,000</a:t>
            </a:r>
            <a:r>
              <a:rPr lang="en-GB" sz="1800" dirty="0">
                <a:latin typeface="Source Sans Pro" panose="020B0503030403020204" pitchFamily="34" charset="0"/>
                <a:ea typeface="Source Sans Pro" panose="020B0503030403020204" pitchFamily="34" charset="0"/>
              </a:rPr>
              <a:t>, reducing the allowance by </a:t>
            </a:r>
            <a:r>
              <a:rPr lang="en-GB" sz="1800" b="1" dirty="0">
                <a:solidFill>
                  <a:srgbClr val="A2C219"/>
                </a:solidFill>
                <a:latin typeface="Source Sans Pro" panose="020B0503030403020204" pitchFamily="34" charset="0"/>
                <a:ea typeface="Source Sans Pro" panose="020B0503030403020204" pitchFamily="34" charset="0"/>
              </a:rPr>
              <a:t>£2 for every £1</a:t>
            </a:r>
            <a:r>
              <a:rPr lang="en-GB" sz="1800" dirty="0">
                <a:latin typeface="Source Sans Pro" panose="020B0503030403020204" pitchFamily="34" charset="0"/>
                <a:ea typeface="Source Sans Pro" panose="020B0503030403020204" pitchFamily="34" charset="0"/>
              </a:rPr>
              <a:t> over the limit at which point the TAA is capped at </a:t>
            </a:r>
            <a:r>
              <a:rPr lang="en-GB" sz="1800" b="1" dirty="0">
                <a:solidFill>
                  <a:srgbClr val="A2C219"/>
                </a:solidFill>
                <a:latin typeface="Source Sans Pro" panose="020B0503030403020204" pitchFamily="34" charset="0"/>
                <a:ea typeface="Source Sans Pro" panose="020B0503030403020204" pitchFamily="34" charset="0"/>
              </a:rPr>
              <a:t>£10,000 </a:t>
            </a:r>
            <a:r>
              <a:rPr lang="en-GB" sz="1800" dirty="0">
                <a:latin typeface="Source Sans Pro" panose="020B0503030403020204" pitchFamily="34" charset="0"/>
                <a:ea typeface="Source Sans Pro" panose="020B0503030403020204" pitchFamily="34" charset="0"/>
              </a:rPr>
              <a:t>per annum</a:t>
            </a:r>
          </a:p>
          <a:p>
            <a:pPr algn="just">
              <a:lnSpc>
                <a:spcPct val="150000"/>
              </a:lnSpc>
              <a:buFont typeface="Wingdings" panose="05000000000000000000" pitchFamily="2" charset="2"/>
              <a:buChar char="Ø"/>
            </a:pPr>
            <a:r>
              <a:rPr lang="en-GB" sz="1800" dirty="0">
                <a:latin typeface="Source Sans Pro" panose="020B0503030403020204" pitchFamily="34" charset="0"/>
                <a:ea typeface="Source Sans Pro" panose="020B0503030403020204" pitchFamily="34" charset="0"/>
              </a:rPr>
              <a:t>Money Purchase Annual Allowance – </a:t>
            </a:r>
            <a:r>
              <a:rPr lang="en-GB" sz="1800" b="1" dirty="0">
                <a:solidFill>
                  <a:srgbClr val="A2C219"/>
                </a:solidFill>
                <a:latin typeface="Source Sans Pro" panose="020B0503030403020204" pitchFamily="34" charset="0"/>
                <a:ea typeface="Source Sans Pro" panose="020B0503030403020204" pitchFamily="34" charset="0"/>
              </a:rPr>
              <a:t>MPAA is capped at £10,000 </a:t>
            </a:r>
            <a:r>
              <a:rPr lang="en-GB" sz="1800" dirty="0">
                <a:latin typeface="Source Sans Pro" panose="020B0503030403020204" pitchFamily="34" charset="0"/>
                <a:ea typeface="Source Sans Pro" panose="020B0503030403020204" pitchFamily="34" charset="0"/>
              </a:rPr>
              <a:t>per annum</a:t>
            </a:r>
          </a:p>
          <a:p>
            <a:pPr algn="just"/>
            <a:endParaRPr lang="en-GB" sz="2200" dirty="0">
              <a:latin typeface="Source Sans Pro" panose="020B0503030403020204" pitchFamily="34" charset="0"/>
              <a:ea typeface="Source Sans Pro" panose="020B0503030403020204" pitchFamily="34" charset="0"/>
            </a:endParaRPr>
          </a:p>
          <a:p>
            <a:pPr algn="just"/>
            <a:endParaRPr lang="en-GB" sz="2200" dirty="0">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F11FE6B4-1FA5-531E-00AE-AC71C80C5FCD}"/>
              </a:ext>
            </a:extLst>
          </p:cNvPr>
          <p:cNvPicPr>
            <a:picLocks noChangeAspect="1"/>
          </p:cNvPicPr>
          <p:nvPr/>
        </p:nvPicPr>
        <p:blipFill>
          <a:blip r:embed="rId3"/>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164432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17</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4253532" y="318465"/>
            <a:ext cx="3637534" cy="769441"/>
          </a:xfrm>
          <a:prstGeom prst="rect">
            <a:avLst/>
          </a:prstGeom>
          <a:noFill/>
        </p:spPr>
        <p:txBody>
          <a:bodyPr wrap="none" lIns="91440" tIns="45720" rIns="91440" bIns="45720">
            <a:spAutoFit/>
          </a:bodyPr>
          <a:lstStyle/>
          <a:p>
            <a:pPr algn="ctr"/>
            <a:r>
              <a:rPr lang="en-US" sz="4400" b="0" cap="none" spc="0" dirty="0">
                <a:ln w="0"/>
                <a:solidFill>
                  <a:srgbClr val="951B80"/>
                </a:solidFill>
                <a:latin typeface="Source Sans Pro" panose="020B0503030403020204" pitchFamily="34" charset="0"/>
                <a:ea typeface="Source Sans Pro" panose="020B0503030403020204" pitchFamily="34" charset="0"/>
              </a:rPr>
              <a:t>Death Benefits</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 name="Content Placeholder 2">
            <a:extLst>
              <a:ext uri="{FF2B5EF4-FFF2-40B4-BE49-F238E27FC236}">
                <a16:creationId xmlns:a16="http://schemas.microsoft.com/office/drawing/2014/main" id="{DDFEDC69-12DF-97A7-56E9-D2ADED5AA703}"/>
              </a:ext>
            </a:extLst>
          </p:cNvPr>
          <p:cNvSpPr>
            <a:spLocks noGrp="1"/>
          </p:cNvSpPr>
          <p:nvPr>
            <p:ph idx="1"/>
          </p:nvPr>
        </p:nvSpPr>
        <p:spPr>
          <a:xfrm>
            <a:off x="1916666" y="1454569"/>
            <a:ext cx="8311265" cy="3770420"/>
          </a:xfrm>
        </p:spPr>
        <p:txBody>
          <a:bodyPr>
            <a:noAutofit/>
          </a:bodyPr>
          <a:lstStyle/>
          <a:p>
            <a:pPr marL="0" indent="0" algn="just">
              <a:buNone/>
            </a:pPr>
            <a:r>
              <a:rPr lang="en-GB" sz="2000" dirty="0">
                <a:latin typeface="Source Sans Pro" panose="020B0503030403020204" pitchFamily="34" charset="0"/>
                <a:ea typeface="Source Sans Pro" panose="020B0503030403020204" pitchFamily="34" charset="0"/>
              </a:rPr>
              <a:t>If you die before age 75, 100% of your pension pot will be paid to your chosen beneficiaries free of tax, subject to an overall aggregate limit of </a:t>
            </a:r>
            <a:r>
              <a:rPr lang="en-GB" sz="2000" b="1" dirty="0">
                <a:latin typeface="Source Sans Pro" panose="020B0503030403020204" pitchFamily="34" charset="0"/>
                <a:ea typeface="Source Sans Pro" panose="020B0503030403020204" pitchFamily="34" charset="0"/>
              </a:rPr>
              <a:t>£1,073,100 </a:t>
            </a:r>
            <a:r>
              <a:rPr lang="en-GB" sz="2000" dirty="0">
                <a:latin typeface="Source Sans Pro" panose="020B0503030403020204" pitchFamily="34" charset="0"/>
                <a:ea typeface="Source Sans Pro" panose="020B0503030403020204" pitchFamily="34" charset="0"/>
              </a:rPr>
              <a:t>from all pension plans LESS any tax-free cash already taken.</a:t>
            </a:r>
          </a:p>
          <a:p>
            <a:pPr marL="0" indent="0" algn="just">
              <a:buNone/>
            </a:pPr>
            <a:endParaRPr lang="en-GB" sz="2000" b="1" dirty="0">
              <a:solidFill>
                <a:schemeClr val="accent6">
                  <a:lumMod val="75000"/>
                </a:schemeClr>
              </a:solidFill>
              <a:latin typeface="Source Sans Pro" panose="020B0503030403020204" pitchFamily="34" charset="0"/>
              <a:ea typeface="Source Sans Pro" panose="020B0503030403020204" pitchFamily="34" charset="0"/>
            </a:endParaRPr>
          </a:p>
          <a:p>
            <a:pPr marL="0" indent="0" algn="ctr">
              <a:lnSpc>
                <a:spcPct val="150000"/>
              </a:lnSpc>
              <a:buNone/>
            </a:pPr>
            <a:r>
              <a:rPr lang="en-GB" sz="2000" b="1" dirty="0">
                <a:solidFill>
                  <a:srgbClr val="F39200"/>
                </a:solidFill>
                <a:latin typeface="Source Sans Pro" panose="020B0503030403020204" pitchFamily="34" charset="0"/>
                <a:ea typeface="Source Sans Pro" panose="020B0503030403020204" pitchFamily="34" charset="0"/>
              </a:rPr>
              <a:t>Complete a Nomination form – on paper/online/in app - Why?</a:t>
            </a:r>
          </a:p>
          <a:p>
            <a:pPr marL="0" indent="0" algn="ctr">
              <a:lnSpc>
                <a:spcPct val="150000"/>
              </a:lnSpc>
              <a:buNone/>
            </a:pPr>
            <a:endParaRPr lang="en-GB" sz="2000" b="1" dirty="0">
              <a:solidFill>
                <a:srgbClr val="F39200"/>
              </a:solidFill>
              <a:latin typeface="Source Sans Pro" panose="020B0503030403020204" pitchFamily="34" charset="0"/>
              <a:ea typeface="Source Sans Pro" panose="020B0503030403020204" pitchFamily="34" charset="0"/>
            </a:endParaRPr>
          </a:p>
          <a:p>
            <a:pPr marL="0" indent="0" algn="ctr">
              <a:lnSpc>
                <a:spcPct val="100000"/>
              </a:lnSpc>
              <a:buNone/>
            </a:pPr>
            <a:r>
              <a:rPr lang="en-GB" sz="2000" dirty="0">
                <a:latin typeface="Source Sans Pro" panose="020B0503030403020204" pitchFamily="34" charset="0"/>
                <a:ea typeface="Source Sans Pro" panose="020B0503030403020204" pitchFamily="34" charset="0"/>
              </a:rPr>
              <a:t>To ensure that in the event of your untimely death, your pension fund can be passed on to your chosen beneficiaries without delay, </a:t>
            </a:r>
            <a:r>
              <a:rPr lang="en-GB" sz="2000" b="1" dirty="0">
                <a:latin typeface="Source Sans Pro" panose="020B0503030403020204" pitchFamily="34" charset="0"/>
                <a:ea typeface="Source Sans Pro" panose="020B0503030403020204" pitchFamily="34" charset="0"/>
              </a:rPr>
              <a:t>tax-free </a:t>
            </a:r>
            <a:r>
              <a:rPr lang="en-GB" sz="2000" dirty="0">
                <a:latin typeface="Source Sans Pro" panose="020B0503030403020204" pitchFamily="34" charset="0"/>
                <a:ea typeface="Source Sans Pro" panose="020B0503030403020204" pitchFamily="34" charset="0"/>
              </a:rPr>
              <a:t>and outside of your estate.</a:t>
            </a:r>
          </a:p>
          <a:p>
            <a:pPr marL="0" indent="0" algn="ctr">
              <a:lnSpc>
                <a:spcPct val="100000"/>
              </a:lnSpc>
              <a:buNone/>
            </a:pPr>
            <a:endParaRPr lang="en-GB" sz="2000" dirty="0">
              <a:latin typeface="Source Sans Pro" panose="020B0503030403020204" pitchFamily="34" charset="0"/>
              <a:ea typeface="Source Sans Pro" panose="020B0503030403020204" pitchFamily="34" charset="0"/>
            </a:endParaRPr>
          </a:p>
          <a:p>
            <a:pPr marL="0" indent="0" algn="ctr">
              <a:buNone/>
            </a:pPr>
            <a:r>
              <a:rPr lang="en-GB" sz="2000" b="1" dirty="0">
                <a:solidFill>
                  <a:srgbClr val="F39200"/>
                </a:solidFill>
                <a:latin typeface="Source Sans Pro" panose="020B0503030403020204" pitchFamily="34" charset="0"/>
                <a:ea typeface="Source Sans Pro" panose="020B0503030403020204" pitchFamily="34" charset="0"/>
              </a:rPr>
              <a:t>(Don’t forget that a separate Expression of Wish form is required for the Group Life Assurance scheme benefit!)</a:t>
            </a:r>
          </a:p>
        </p:txBody>
      </p:sp>
      <p:pic>
        <p:nvPicPr>
          <p:cNvPr id="5" name="Picture 4">
            <a:extLst>
              <a:ext uri="{FF2B5EF4-FFF2-40B4-BE49-F238E27FC236}">
                <a16:creationId xmlns:a16="http://schemas.microsoft.com/office/drawing/2014/main" id="{B94AED97-0CA5-1C6B-38FE-CBD8AF51E9C1}"/>
              </a:ext>
            </a:extLst>
          </p:cNvPr>
          <p:cNvPicPr>
            <a:picLocks noChangeAspect="1"/>
          </p:cNvPicPr>
          <p:nvPr/>
        </p:nvPicPr>
        <p:blipFill>
          <a:blip r:embed="rId3"/>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18774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18</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1203233" y="394355"/>
            <a:ext cx="9591087" cy="584775"/>
          </a:xfrm>
          <a:prstGeom prst="rect">
            <a:avLst/>
          </a:prstGeom>
          <a:noFill/>
        </p:spPr>
        <p:txBody>
          <a:bodyPr wrap="none" lIns="91440" tIns="45720" rIns="91440" bIns="45720">
            <a:spAutoFit/>
          </a:bodyPr>
          <a:lstStyle/>
          <a:p>
            <a:pPr algn="ctr"/>
            <a:r>
              <a:rPr lang="en-US" sz="3200" b="0" cap="none" spc="0" dirty="0">
                <a:ln w="0"/>
                <a:solidFill>
                  <a:srgbClr val="951B80"/>
                </a:solidFill>
                <a:latin typeface="Source Sans Pro" panose="020B0503030403020204" pitchFamily="34" charset="0"/>
                <a:ea typeface="Source Sans Pro" panose="020B0503030403020204" pitchFamily="34" charset="0"/>
              </a:rPr>
              <a:t>Workplace Pension &amp; Support Services – Keep on Track</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73B13AB-D791-CBF7-1236-1BE834735D5D}"/>
              </a:ext>
            </a:extLst>
          </p:cNvPr>
          <p:cNvSpPr txBox="1"/>
          <p:nvPr/>
        </p:nvSpPr>
        <p:spPr>
          <a:xfrm>
            <a:off x="1142268" y="5242897"/>
            <a:ext cx="4365298" cy="646331"/>
          </a:xfrm>
          <a:prstGeom prst="rect">
            <a:avLst/>
          </a:prstGeom>
          <a:noFill/>
        </p:spPr>
        <p:txBody>
          <a:bodyPr wrap="none" rtlCol="0">
            <a:spAutoFit/>
          </a:bodyPr>
          <a:lstStyle/>
          <a:p>
            <a:r>
              <a:rPr lang="en-GB" dirty="0">
                <a:solidFill>
                  <a:srgbClr val="F39200"/>
                </a:solidFill>
                <a:latin typeface="Source Sans Pro" panose="020B0503030403020204" pitchFamily="34" charset="0"/>
                <a:ea typeface="Source Sans Pro" panose="020B0503030403020204" pitchFamily="34" charset="0"/>
              </a:rPr>
              <a:t>Visit: </a:t>
            </a:r>
            <a:r>
              <a:rPr lang="en-GB" dirty="0">
                <a:solidFill>
                  <a:srgbClr val="F3920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https://www.zukenpensiontrust.co.uk</a:t>
            </a:r>
            <a:endParaRPr lang="en-GB" dirty="0">
              <a:solidFill>
                <a:srgbClr val="F39200"/>
              </a:solidFill>
              <a:latin typeface="Source Sans Pro" panose="020B0503030403020204" pitchFamily="34" charset="0"/>
              <a:ea typeface="Source Sans Pro" panose="020B0503030403020204" pitchFamily="34" charset="0"/>
            </a:endParaRPr>
          </a:p>
          <a:p>
            <a:endParaRPr lang="en-GB" dirty="0">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F9B88A52-B5F2-8371-EAF0-F9C15DA39A2A}"/>
              </a:ext>
            </a:extLst>
          </p:cNvPr>
          <p:cNvPicPr>
            <a:picLocks noChangeAspect="1"/>
          </p:cNvPicPr>
          <p:nvPr/>
        </p:nvPicPr>
        <p:blipFill>
          <a:blip r:embed="rId4"/>
          <a:stretch>
            <a:fillRect/>
          </a:stretch>
        </p:blipFill>
        <p:spPr>
          <a:xfrm>
            <a:off x="1203233" y="1893222"/>
            <a:ext cx="4116185" cy="3103246"/>
          </a:xfrm>
          <a:prstGeom prst="rect">
            <a:avLst/>
          </a:prstGeom>
        </p:spPr>
      </p:pic>
      <p:sp>
        <p:nvSpPr>
          <p:cNvPr id="11" name="TextBox 10">
            <a:extLst>
              <a:ext uri="{FF2B5EF4-FFF2-40B4-BE49-F238E27FC236}">
                <a16:creationId xmlns:a16="http://schemas.microsoft.com/office/drawing/2014/main" id="{A15EFB2E-FEDA-9992-3B91-FC0B5850C1F9}"/>
              </a:ext>
            </a:extLst>
          </p:cNvPr>
          <p:cNvSpPr txBox="1"/>
          <p:nvPr/>
        </p:nvSpPr>
        <p:spPr>
          <a:xfrm>
            <a:off x="5507566" y="2025275"/>
            <a:ext cx="5362149" cy="3416320"/>
          </a:xfrm>
          <a:prstGeom prst="rect">
            <a:avLst/>
          </a:prstGeom>
          <a:noFill/>
        </p:spPr>
        <p:txBody>
          <a:bodyPr wrap="square" rtlCol="0">
            <a:spAutoFit/>
          </a:bodyPr>
          <a:lstStyle/>
          <a:p>
            <a:r>
              <a:rPr lang="en-GB" dirty="0"/>
              <a:t>The website provides further information about your plan, including:</a:t>
            </a:r>
          </a:p>
          <a:p>
            <a:endParaRPr lang="en-GB" dirty="0"/>
          </a:p>
          <a:p>
            <a:pPr marL="285750" indent="-285750">
              <a:buFont typeface="Arial" panose="020B0604020202020204" pitchFamily="34" charset="0"/>
              <a:buChar char="•"/>
            </a:pPr>
            <a:r>
              <a:rPr lang="en-GB" dirty="0"/>
              <a:t>Several “how to” videos</a:t>
            </a:r>
          </a:p>
          <a:p>
            <a:pPr marL="285750" indent="-285750">
              <a:buFont typeface="Arial" panose="020B0604020202020204" pitchFamily="34" charset="0"/>
              <a:buChar char="•"/>
            </a:pPr>
            <a:r>
              <a:rPr lang="en-GB" dirty="0"/>
              <a:t>A retirement forecaster </a:t>
            </a:r>
          </a:p>
          <a:p>
            <a:pPr marL="285750" indent="-285750">
              <a:buFont typeface="Arial" panose="020B0604020202020204" pitchFamily="34" charset="0"/>
              <a:buChar char="•"/>
            </a:pPr>
            <a:r>
              <a:rPr lang="en-GB" dirty="0"/>
              <a:t>Information on how to transfer to other pensions</a:t>
            </a:r>
          </a:p>
          <a:p>
            <a:pPr marL="285750" indent="-285750">
              <a:buFont typeface="Arial" panose="020B0604020202020204" pitchFamily="34" charset="0"/>
              <a:buChar char="•"/>
            </a:pPr>
            <a:r>
              <a:rPr lang="en-GB" dirty="0"/>
              <a:t>Further information on the scheme default investment approaches</a:t>
            </a:r>
          </a:p>
          <a:p>
            <a:pPr marL="285750" indent="-285750">
              <a:buFont typeface="Arial" panose="020B0604020202020204" pitchFamily="34" charset="0"/>
              <a:buChar char="•"/>
            </a:pPr>
            <a:r>
              <a:rPr lang="en-GB" dirty="0"/>
              <a:t>Information on other investment options in the plan</a:t>
            </a:r>
          </a:p>
          <a:p>
            <a:pPr marL="285750" indent="-285750">
              <a:buFont typeface="Arial" panose="020B0604020202020204" pitchFamily="34" charset="0"/>
              <a:buChar char="•"/>
            </a:pPr>
            <a:endParaRPr lang="en-GB" dirty="0"/>
          </a:p>
          <a:p>
            <a:r>
              <a:rPr lang="en-GB" dirty="0"/>
              <a:t>An app for even easier access to your pension information is in development</a:t>
            </a:r>
          </a:p>
        </p:txBody>
      </p:sp>
      <p:pic>
        <p:nvPicPr>
          <p:cNvPr id="4" name="Picture 3">
            <a:extLst>
              <a:ext uri="{FF2B5EF4-FFF2-40B4-BE49-F238E27FC236}">
                <a16:creationId xmlns:a16="http://schemas.microsoft.com/office/drawing/2014/main" id="{82E1EA67-67B3-1C43-6E37-E0215B8B9134}"/>
              </a:ext>
            </a:extLst>
          </p:cNvPr>
          <p:cNvPicPr>
            <a:picLocks noChangeAspect="1"/>
          </p:cNvPicPr>
          <p:nvPr/>
        </p:nvPicPr>
        <p:blipFill>
          <a:blip r:embed="rId5"/>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31306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1637888" y="442838"/>
            <a:ext cx="8916223" cy="523220"/>
          </a:xfrm>
          <a:prstGeom prst="rect">
            <a:avLst/>
          </a:prstGeom>
          <a:noFill/>
        </p:spPr>
        <p:txBody>
          <a:bodyPr wrap="none" lIns="91440" tIns="45720" rIns="91440" bIns="45720">
            <a:spAutoFit/>
          </a:bodyPr>
          <a:lstStyle/>
          <a:p>
            <a:pPr algn="ctr"/>
            <a:r>
              <a:rPr lang="en-US" sz="2800" dirty="0">
                <a:ln w="0"/>
                <a:solidFill>
                  <a:srgbClr val="951B80"/>
                </a:solidFill>
                <a:latin typeface="Source Sans Pro" panose="020B0503030403020204" pitchFamily="34" charset="0"/>
                <a:ea typeface="Source Sans Pro" panose="020B0503030403020204" pitchFamily="34" charset="0"/>
              </a:rPr>
              <a:t>Group Life Assurance/Income Protection – Added Benefits </a:t>
            </a:r>
            <a:endParaRPr lang="en-US" sz="2800" b="0" cap="none" spc="0" dirty="0">
              <a:ln w="0"/>
              <a:solidFill>
                <a:srgbClr val="951B80"/>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2" name="Content Placeholder 2">
            <a:extLst>
              <a:ext uri="{FF2B5EF4-FFF2-40B4-BE49-F238E27FC236}">
                <a16:creationId xmlns:a16="http://schemas.microsoft.com/office/drawing/2014/main" id="{009F49BE-843A-F1D8-DD60-A5A5B28D87E9}"/>
              </a:ext>
            </a:extLst>
          </p:cNvPr>
          <p:cNvSpPr>
            <a:spLocks noGrp="1"/>
          </p:cNvSpPr>
          <p:nvPr>
            <p:ph idx="1"/>
          </p:nvPr>
        </p:nvSpPr>
        <p:spPr>
          <a:xfrm>
            <a:off x="1203233" y="1424435"/>
            <a:ext cx="9666482" cy="3883440"/>
          </a:xfrm>
        </p:spPr>
        <p:txBody>
          <a:bodyPr>
            <a:noAutofit/>
          </a:bodyPr>
          <a:lstStyle/>
          <a:p>
            <a:pPr marL="0" indent="0" algn="ctr">
              <a:spcBef>
                <a:spcPts val="0"/>
              </a:spcBef>
              <a:spcAft>
                <a:spcPts val="600"/>
              </a:spcAft>
              <a:buNone/>
            </a:pPr>
            <a:r>
              <a:rPr lang="en-GB" sz="1600" dirty="0">
                <a:latin typeface="Source Sans Pro" panose="020B0503030403020204" pitchFamily="34" charset="0"/>
                <a:ea typeface="Source Sans Pro" panose="020B0503030403020204" pitchFamily="34" charset="0"/>
              </a:rPr>
              <a:t>As well as providing a tax-free lump sum in the event of death, or regular income if you are unable to work due to injury or illness, your Group Life Assurance &amp; Income Protection policies come with additional benefits which you may not be aware of. These are:</a:t>
            </a:r>
            <a:endParaRPr lang="en-GB" sz="1800" dirty="0">
              <a:latin typeface="Source Sans Pro" panose="020B0503030403020204" pitchFamily="34" charset="0"/>
              <a:ea typeface="Source Sans Pro" panose="020B0503030403020204" pitchFamily="34" charset="0"/>
            </a:endParaRPr>
          </a:p>
          <a:p>
            <a:pPr algn="just">
              <a:buFont typeface="Wingdings" panose="05000000000000000000" pitchFamily="2" charset="2"/>
              <a:buChar char="Ø"/>
            </a:pPr>
            <a:r>
              <a:rPr lang="en-GB" sz="1400" b="1" dirty="0">
                <a:latin typeface="Source Sans Pro" panose="020B0503030403020204" pitchFamily="34" charset="0"/>
                <a:ea typeface="Source Sans Pro" panose="020B0503030403020204" pitchFamily="34" charset="0"/>
              </a:rPr>
              <a:t>Wisdom App: </a:t>
            </a:r>
            <a:r>
              <a:rPr lang="en-GB" sz="1400" dirty="0">
                <a:latin typeface="Source Sans Pro" panose="020B0503030403020204" pitchFamily="34" charset="0"/>
                <a:ea typeface="Source Sans Pro" panose="020B0503030403020204" pitchFamily="34" charset="0"/>
              </a:rPr>
              <a:t>Offering services covering financial wellbeing, mental wellbeing and physical wellbeing – scan QR code below</a:t>
            </a:r>
            <a:endParaRPr lang="en-GB" sz="1400" b="1" dirty="0">
              <a:latin typeface="Source Sans Pro" panose="020B0503030403020204" pitchFamily="34" charset="0"/>
              <a:ea typeface="Source Sans Pro" panose="020B0503030403020204" pitchFamily="34" charset="0"/>
            </a:endParaRPr>
          </a:p>
          <a:p>
            <a:pPr algn="just">
              <a:buFont typeface="Wingdings" panose="05000000000000000000" pitchFamily="2" charset="2"/>
              <a:buChar char="Ø"/>
            </a:pPr>
            <a:r>
              <a:rPr lang="en-GB" sz="1400" b="1" dirty="0">
                <a:latin typeface="Source Sans Pro" panose="020B0503030403020204" pitchFamily="34" charset="0"/>
                <a:ea typeface="Source Sans Pro" panose="020B0503030403020204" pitchFamily="34" charset="0"/>
              </a:rPr>
              <a:t>Everest Funeral Concierge: </a:t>
            </a:r>
            <a:r>
              <a:rPr lang="en-GB" sz="1400" dirty="0">
                <a:latin typeface="Source Sans Pro" panose="020B0503030403020204" pitchFamily="34" charset="0"/>
                <a:ea typeface="Source Sans Pro" panose="020B0503030403020204" pitchFamily="34" charset="0"/>
              </a:rPr>
              <a:t>including a cloud-based, digital value, will writing, online funeral planning tools, 24/7 support for your loved ones</a:t>
            </a:r>
          </a:p>
          <a:p>
            <a:pPr algn="just">
              <a:buFont typeface="Wingdings" panose="05000000000000000000" pitchFamily="2" charset="2"/>
              <a:buChar char="Ø"/>
            </a:pPr>
            <a:r>
              <a:rPr lang="en-GB" sz="1400" b="1" dirty="0" err="1">
                <a:latin typeface="Source Sans Pro" panose="020B0503030403020204" pitchFamily="34" charset="0"/>
                <a:ea typeface="Source Sans Pro" panose="020B0503030403020204" pitchFamily="34" charset="0"/>
              </a:rPr>
              <a:t>HealthHero</a:t>
            </a:r>
            <a:r>
              <a:rPr lang="en-GB" sz="1400" b="1" dirty="0">
                <a:latin typeface="Source Sans Pro" panose="020B0503030403020204" pitchFamily="34" charset="0"/>
                <a:ea typeface="Source Sans Pro" panose="020B0503030403020204" pitchFamily="34" charset="0"/>
              </a:rPr>
              <a:t> App: </a:t>
            </a:r>
            <a:r>
              <a:rPr lang="en-GB" sz="1400" dirty="0">
                <a:latin typeface="Source Sans Pro" panose="020B0503030403020204" pitchFamily="34" charset="0"/>
                <a:ea typeface="Source Sans Pro" panose="020B0503030403020204" pitchFamily="34" charset="0"/>
              </a:rPr>
              <a:t>digital healthcare service providing access to health experts 24/7, 365 days a year. Includes same-day GP access, unlimited consultations, open referrals, local prescription delivery and second medical opinions </a:t>
            </a:r>
          </a:p>
          <a:p>
            <a:pPr algn="just">
              <a:buFont typeface="Wingdings" panose="05000000000000000000" pitchFamily="2" charset="2"/>
              <a:buChar char="Ø"/>
            </a:pPr>
            <a:r>
              <a:rPr lang="en-GB" sz="1400" dirty="0">
                <a:latin typeface="Source Sans Pro" panose="020B0503030403020204" pitchFamily="34" charset="0"/>
                <a:ea typeface="Source Sans Pro" panose="020B0503030403020204" pitchFamily="34" charset="0"/>
              </a:rPr>
              <a:t>An </a:t>
            </a:r>
            <a:r>
              <a:rPr lang="en-GB" sz="1400" b="1" dirty="0">
                <a:latin typeface="Source Sans Pro" panose="020B0503030403020204" pitchFamily="34" charset="0"/>
                <a:ea typeface="Source Sans Pro" panose="020B0503030403020204" pitchFamily="34" charset="0"/>
              </a:rPr>
              <a:t>employee assistance programme (EAP</a:t>
            </a:r>
            <a:r>
              <a:rPr lang="en-GB" sz="1400" dirty="0">
                <a:latin typeface="Source Sans Pro" panose="020B0503030403020204" pitchFamily="34" charset="0"/>
                <a:ea typeface="Source Sans Pro" panose="020B0503030403020204" pitchFamily="34" charset="0"/>
              </a:rPr>
              <a:t>) to support the emotional, physical and mental wellbeing of employees, 365, 24/7. Confidential phone line</a:t>
            </a:r>
          </a:p>
          <a:p>
            <a:pPr>
              <a:buFont typeface="Wingdings" panose="05000000000000000000" pitchFamily="2" charset="2"/>
              <a:buChar char="Ø"/>
            </a:pPr>
            <a:r>
              <a:rPr lang="en-GB" sz="1400" b="1" dirty="0">
                <a:latin typeface="Source Sans Pro" panose="020B0503030403020204" pitchFamily="34" charset="0"/>
                <a:ea typeface="Source Sans Pro" panose="020B0503030403020204" pitchFamily="34" charset="0"/>
              </a:rPr>
              <a:t>Free Bereavement and Probate support (for bereaved families)</a:t>
            </a:r>
            <a:br>
              <a:rPr lang="en-GB" sz="1400" dirty="0">
                <a:latin typeface="Source Sans Pro" panose="020B0503030403020204" pitchFamily="34" charset="0"/>
                <a:ea typeface="Source Sans Pro" panose="020B0503030403020204" pitchFamily="34" charset="0"/>
              </a:rPr>
            </a:br>
            <a:r>
              <a:rPr lang="en-GB" sz="1400" dirty="0">
                <a:latin typeface="Source Sans Pro" panose="020B0503030403020204" pitchFamily="34" charset="0"/>
                <a:ea typeface="Source Sans Pro" panose="020B0503030403020204" pitchFamily="34" charset="0"/>
              </a:rPr>
              <a:t>     Up to 6 face-to-face bereavement counselling sessions</a:t>
            </a:r>
            <a:br>
              <a:rPr lang="en-GB" sz="1400" dirty="0">
                <a:latin typeface="Source Sans Pro" panose="020B0503030403020204" pitchFamily="34" charset="0"/>
                <a:ea typeface="Source Sans Pro" panose="020B0503030403020204" pitchFamily="34" charset="0"/>
              </a:rPr>
            </a:br>
            <a:r>
              <a:rPr lang="en-GB" sz="1400" dirty="0">
                <a:latin typeface="Source Sans Pro" panose="020B0503030403020204" pitchFamily="34" charset="0"/>
                <a:ea typeface="Source Sans Pro" panose="020B0503030403020204" pitchFamily="34" charset="0"/>
              </a:rPr>
              <a:t>     24-hour helpline available 365 days a year providing practical guidance and emotional support - for example on issues such as how to register a death, and help on how to obtain a grant of probate and letters of administration</a:t>
            </a:r>
          </a:p>
          <a:p>
            <a:pPr algn="just">
              <a:buFont typeface="Wingdings" panose="05000000000000000000" pitchFamily="2" charset="2"/>
              <a:buChar char="Ø"/>
            </a:pPr>
            <a:endParaRPr lang="en-GB" sz="1200" dirty="0">
              <a:latin typeface="Source Sans Pro" panose="020B0503030403020204" pitchFamily="34" charset="0"/>
              <a:ea typeface="Source Sans Pro" panose="020B0503030403020204" pitchFamily="34" charset="0"/>
            </a:endParaRPr>
          </a:p>
          <a:p>
            <a:pPr algn="just">
              <a:buFont typeface="Wingdings" panose="05000000000000000000" pitchFamily="2" charset="2"/>
              <a:buChar char="Ø"/>
            </a:pPr>
            <a:endParaRPr lang="en-GB" sz="1200" dirty="0">
              <a:latin typeface="Source Sans Pro" panose="020B0503030403020204" pitchFamily="34" charset="0"/>
              <a:ea typeface="Source Sans Pro" panose="020B0503030403020204" pitchFamily="34" charset="0"/>
            </a:endParaRPr>
          </a:p>
          <a:p>
            <a:pPr algn="just">
              <a:buFont typeface="Wingdings" panose="05000000000000000000" pitchFamily="2" charset="2"/>
              <a:buChar char="Ø"/>
            </a:pPr>
            <a:endParaRPr lang="en-GB" sz="1200" dirty="0">
              <a:latin typeface="Source Sans Pro" panose="020B0503030403020204" pitchFamily="34" charset="0"/>
              <a:ea typeface="Source Sans Pro" panose="020B0503030403020204" pitchFamily="34" charset="0"/>
            </a:endParaRPr>
          </a:p>
          <a:p>
            <a:pPr marL="0" indent="0" algn="just">
              <a:buNone/>
            </a:pPr>
            <a:endParaRPr lang="en-GB" sz="1200" dirty="0">
              <a:latin typeface="Source Sans Pro" panose="020B0503030403020204" pitchFamily="34" charset="0"/>
              <a:ea typeface="Source Sans Pro" panose="020B0503030403020204" pitchFamily="34" charset="0"/>
            </a:endParaRPr>
          </a:p>
          <a:p>
            <a:pPr marL="0" indent="0" algn="just">
              <a:buNone/>
            </a:pPr>
            <a:endParaRPr lang="en-GB" sz="1200" dirty="0">
              <a:latin typeface="Source Sans Pro" panose="020B0503030403020204" pitchFamily="34" charset="0"/>
              <a:ea typeface="Source Sans Pro" panose="020B0503030403020204" pitchFamily="34" charset="0"/>
            </a:endParaRPr>
          </a:p>
        </p:txBody>
      </p:sp>
      <p:grpSp>
        <p:nvGrpSpPr>
          <p:cNvPr id="26" name="Group 25">
            <a:extLst>
              <a:ext uri="{FF2B5EF4-FFF2-40B4-BE49-F238E27FC236}">
                <a16:creationId xmlns:a16="http://schemas.microsoft.com/office/drawing/2014/main" id="{32D16605-000F-E87C-22F4-95CB03FFDB94}"/>
              </a:ext>
            </a:extLst>
          </p:cNvPr>
          <p:cNvGrpSpPr/>
          <p:nvPr/>
        </p:nvGrpSpPr>
        <p:grpSpPr>
          <a:xfrm>
            <a:off x="6751296" y="5192818"/>
            <a:ext cx="3939075" cy="1232177"/>
            <a:chOff x="1960605" y="5186913"/>
            <a:chExt cx="4578052" cy="1204358"/>
          </a:xfrm>
        </p:grpSpPr>
        <p:pic>
          <p:nvPicPr>
            <p:cNvPr id="24" name="Picture 23">
              <a:extLst>
                <a:ext uri="{FF2B5EF4-FFF2-40B4-BE49-F238E27FC236}">
                  <a16:creationId xmlns:a16="http://schemas.microsoft.com/office/drawing/2014/main" id="{E085BBF9-8F99-D896-40AA-BFD1C37D7F0F}"/>
                </a:ext>
              </a:extLst>
            </p:cNvPr>
            <p:cNvPicPr>
              <a:picLocks noChangeAspect="1"/>
            </p:cNvPicPr>
            <p:nvPr/>
          </p:nvPicPr>
          <p:blipFill>
            <a:blip r:embed="rId3"/>
            <a:srcRect t="66815" r="66336"/>
            <a:stretch/>
          </p:blipFill>
          <p:spPr>
            <a:xfrm>
              <a:off x="4018781" y="5935948"/>
              <a:ext cx="1744340" cy="455323"/>
            </a:xfrm>
            <a:prstGeom prst="rect">
              <a:avLst/>
            </a:prstGeom>
          </p:spPr>
        </p:pic>
        <p:pic>
          <p:nvPicPr>
            <p:cNvPr id="25" name="Picture 24">
              <a:extLst>
                <a:ext uri="{FF2B5EF4-FFF2-40B4-BE49-F238E27FC236}">
                  <a16:creationId xmlns:a16="http://schemas.microsoft.com/office/drawing/2014/main" id="{D4F4BFD1-FF72-57C9-2C17-16DB95D2002A}"/>
                </a:ext>
              </a:extLst>
            </p:cNvPr>
            <p:cNvPicPr>
              <a:picLocks noChangeAspect="1"/>
            </p:cNvPicPr>
            <p:nvPr/>
          </p:nvPicPr>
          <p:blipFill>
            <a:blip r:embed="rId3"/>
            <a:srcRect r="11648" b="40334"/>
            <a:stretch/>
          </p:blipFill>
          <p:spPr>
            <a:xfrm>
              <a:off x="1960605" y="5186913"/>
              <a:ext cx="4578052" cy="818659"/>
            </a:xfrm>
            <a:prstGeom prst="rect">
              <a:avLst/>
            </a:prstGeom>
          </p:spPr>
        </p:pic>
      </p:grpSp>
      <p:pic>
        <p:nvPicPr>
          <p:cNvPr id="27" name="Picture 26">
            <a:extLst>
              <a:ext uri="{FF2B5EF4-FFF2-40B4-BE49-F238E27FC236}">
                <a16:creationId xmlns:a16="http://schemas.microsoft.com/office/drawing/2014/main" id="{7E830FDF-B9C1-B8FE-84E8-5310A0AE1E6F}"/>
              </a:ext>
            </a:extLst>
          </p:cNvPr>
          <p:cNvPicPr>
            <a:picLocks noChangeAspect="1"/>
          </p:cNvPicPr>
          <p:nvPr/>
        </p:nvPicPr>
        <p:blipFill>
          <a:blip r:embed="rId4"/>
          <a:srcRect t="16953" b="24430"/>
          <a:stretch/>
        </p:blipFill>
        <p:spPr>
          <a:xfrm>
            <a:off x="1203233" y="5307875"/>
            <a:ext cx="3857596" cy="737604"/>
          </a:xfrm>
          <a:prstGeom prst="rect">
            <a:avLst/>
          </a:prstGeom>
        </p:spPr>
      </p:pic>
      <p:pic>
        <p:nvPicPr>
          <p:cNvPr id="4" name="Picture 3">
            <a:extLst>
              <a:ext uri="{FF2B5EF4-FFF2-40B4-BE49-F238E27FC236}">
                <a16:creationId xmlns:a16="http://schemas.microsoft.com/office/drawing/2014/main" id="{79CD2FBF-8291-D9F1-A8C1-B0DB07756924}"/>
              </a:ext>
            </a:extLst>
          </p:cNvPr>
          <p:cNvPicPr>
            <a:picLocks noChangeAspect="1"/>
          </p:cNvPicPr>
          <p:nvPr/>
        </p:nvPicPr>
        <p:blipFill>
          <a:blip r:embed="rId5"/>
          <a:stretch>
            <a:fillRect/>
          </a:stretch>
        </p:blipFill>
        <p:spPr>
          <a:xfrm>
            <a:off x="5060829" y="6340747"/>
            <a:ext cx="1035170" cy="210320"/>
          </a:xfrm>
          <a:prstGeom prst="rect">
            <a:avLst/>
          </a:prstGeom>
        </p:spPr>
      </p:pic>
      <p:sp>
        <p:nvSpPr>
          <p:cNvPr id="5" name="Slide Number Placeholder 11">
            <a:extLst>
              <a:ext uri="{FF2B5EF4-FFF2-40B4-BE49-F238E27FC236}">
                <a16:creationId xmlns:a16="http://schemas.microsoft.com/office/drawing/2014/main" id="{B62BC6E8-2F52-FAB4-B00D-805BE3016E42}"/>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19</a:t>
            </a:fld>
            <a:endParaRPr lang="en-GB" dirty="0"/>
          </a:p>
        </p:txBody>
      </p:sp>
    </p:spTree>
    <p:extLst>
      <p:ext uri="{BB962C8B-B14F-4D97-AF65-F5344CB8AC3E}">
        <p14:creationId xmlns:p14="http://schemas.microsoft.com/office/powerpoint/2010/main" val="72256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2</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2504322" y="209183"/>
            <a:ext cx="7183377"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Your Workplace Pension</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851F703E-D295-B1AB-1415-86C2E290CD0A}"/>
              </a:ext>
            </a:extLst>
          </p:cNvPr>
          <p:cNvSpPr txBox="1"/>
          <p:nvPr/>
        </p:nvSpPr>
        <p:spPr>
          <a:xfrm>
            <a:off x="1948542" y="1725822"/>
            <a:ext cx="8294913" cy="4370427"/>
          </a:xfrm>
          <a:prstGeom prst="rect">
            <a:avLst/>
          </a:prstGeom>
          <a:noFill/>
        </p:spPr>
        <p:txBody>
          <a:bodyPr wrap="square">
            <a:spAutoFit/>
          </a:bodyPr>
          <a:lstStyle/>
          <a:p>
            <a:pPr lvl="0" algn="just">
              <a:spcAft>
                <a:spcPts val="0"/>
              </a:spcAft>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The Zuken pension scheme operated via the National Pensions Trust (NPT) is an Occupational Master Trust</a:t>
            </a:r>
            <a:r>
              <a:rPr lang="en-GB" sz="2000" b="1" dirty="0">
                <a:latin typeface="Source Sans Pro" panose="020B0503030403020204" pitchFamily="34" charset="0"/>
                <a:ea typeface="Source Sans Pro" panose="020B0503030403020204" pitchFamily="34" charset="0"/>
                <a:cs typeface="Times New Roman" panose="02020603050405020304" pitchFamily="18" charset="0"/>
              </a:rPr>
              <a:t> </a:t>
            </a:r>
            <a:r>
              <a:rPr lang="en-GB" sz="2000" dirty="0">
                <a:latin typeface="Source Sans Pro" panose="020B0503030403020204" pitchFamily="34" charset="0"/>
                <a:ea typeface="Source Sans Pro" panose="020B0503030403020204" pitchFamily="34" charset="0"/>
                <a:cs typeface="Times New Roman" panose="02020603050405020304" pitchFamily="18" charset="0"/>
              </a:rPr>
              <a:t>money purchase </a:t>
            </a:r>
            <a:r>
              <a:rPr lang="en-GB" sz="2000" dirty="0">
                <a:solidFill>
                  <a:srgbClr val="15497F"/>
                </a:solidFill>
                <a:latin typeface="Source Sans Pro" panose="020B0503030403020204" pitchFamily="34" charset="0"/>
                <a:ea typeface="Source Sans Pro" panose="020B0503030403020204" pitchFamily="34" charset="0"/>
                <a:cs typeface="Times New Roman" panose="02020603050405020304" pitchFamily="18" charset="0"/>
              </a:rPr>
              <a:t>(</a:t>
            </a:r>
            <a:r>
              <a:rPr lang="en-GB" sz="2000" b="1" dirty="0">
                <a:solidFill>
                  <a:srgbClr val="15497F"/>
                </a:solidFill>
                <a:latin typeface="Source Sans Pro" panose="020B0503030403020204" pitchFamily="34" charset="0"/>
                <a:ea typeface="Source Sans Pro" panose="020B0503030403020204" pitchFamily="34" charset="0"/>
                <a:cs typeface="Times New Roman" panose="02020603050405020304" pitchFamily="18" charset="0"/>
              </a:rPr>
              <a:t>Defined Contribution</a:t>
            </a:r>
            <a:r>
              <a:rPr lang="en-GB" sz="2000" dirty="0">
                <a:solidFill>
                  <a:srgbClr val="15497F"/>
                </a:solidFill>
                <a:latin typeface="Source Sans Pro" panose="020B0503030403020204" pitchFamily="34" charset="0"/>
                <a:ea typeface="Source Sans Pro" panose="020B0503030403020204" pitchFamily="34" charset="0"/>
                <a:cs typeface="Times New Roman" panose="02020603050405020304" pitchFamily="18" charset="0"/>
              </a:rPr>
              <a:t>) </a:t>
            </a:r>
            <a:r>
              <a:rPr lang="en-GB" sz="2000" dirty="0">
                <a:latin typeface="Source Sans Pro" panose="020B0503030403020204" pitchFamily="34" charset="0"/>
                <a:ea typeface="Source Sans Pro" panose="020B0503030403020204" pitchFamily="34" charset="0"/>
                <a:cs typeface="Times New Roman" panose="02020603050405020304" pitchFamily="18" charset="0"/>
              </a:rPr>
              <a:t>pension scheme that meets </a:t>
            </a:r>
            <a:r>
              <a:rPr lang="en-GB" sz="2000" b="1" dirty="0">
                <a:solidFill>
                  <a:srgbClr val="15497F"/>
                </a:solidFill>
                <a:latin typeface="Source Sans Pro" panose="020B0503030403020204" pitchFamily="34" charset="0"/>
                <a:ea typeface="Source Sans Pro" panose="020B0503030403020204" pitchFamily="34" charset="0"/>
                <a:cs typeface="Times New Roman" panose="02020603050405020304" pitchFamily="18" charset="0"/>
              </a:rPr>
              <a:t>Auto Enrolment</a:t>
            </a:r>
            <a:r>
              <a:rPr lang="en-GB" sz="2000" b="1" dirty="0">
                <a:latin typeface="Source Sans Pro" panose="020B0503030403020204" pitchFamily="34" charset="0"/>
                <a:ea typeface="Source Sans Pro" panose="020B0503030403020204" pitchFamily="34" charset="0"/>
                <a:cs typeface="Times New Roman" panose="02020603050405020304" pitchFamily="18" charset="0"/>
              </a:rPr>
              <a:t> </a:t>
            </a:r>
            <a:r>
              <a:rPr lang="en-GB" sz="2000" dirty="0">
                <a:latin typeface="Source Sans Pro" panose="020B0503030403020204" pitchFamily="34" charset="0"/>
                <a:ea typeface="Source Sans Pro" panose="020B0503030403020204" pitchFamily="34" charset="0"/>
                <a:cs typeface="Times New Roman" panose="02020603050405020304" pitchFamily="18" charset="0"/>
              </a:rPr>
              <a:t>requirements.</a:t>
            </a:r>
          </a:p>
          <a:p>
            <a:pPr lvl="0" algn="ctr">
              <a:spcAft>
                <a:spcPts val="0"/>
              </a:spcAft>
            </a:pPr>
            <a:endParaRPr lang="en-GB" sz="2000" dirty="0">
              <a:latin typeface="Source Sans Pro" panose="020B0503030403020204" pitchFamily="34" charset="0"/>
              <a:ea typeface="Source Sans Pro" panose="020B0503030403020204" pitchFamily="34" charset="0"/>
              <a:cs typeface="Times New Roman" panose="02020603050405020304" pitchFamily="18" charset="0"/>
            </a:endParaRPr>
          </a:p>
          <a:p>
            <a:pPr algn="ctr" fontAlgn="base"/>
            <a:r>
              <a:rPr lang="en-GB" sz="2000" dirty="0">
                <a:latin typeface="Source Sans Pro" panose="020B0503030403020204" pitchFamily="34" charset="0"/>
                <a:ea typeface="Source Sans Pro" panose="020B0503030403020204" pitchFamily="34" charset="0"/>
                <a:cs typeface="Times New Roman" panose="02020603050405020304" pitchFamily="18" charset="0"/>
              </a:rPr>
              <a:t>It meets various regulatory standards in terms of:</a:t>
            </a:r>
          </a:p>
          <a:p>
            <a:pPr lvl="1" algn="ctr" fontAlgn="base"/>
            <a:endParaRPr lang="en-GB" sz="200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endParaRPr>
          </a:p>
          <a:p>
            <a:pPr lvl="2" algn="ctr" fontAlgn="base">
              <a:buFont typeface="Wingdings" panose="05000000000000000000" pitchFamily="2" charset="2"/>
              <a:buChar char="Ø"/>
            </a:pPr>
            <a:endParaRPr lang="en-GB" sz="200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endParaRPr>
          </a:p>
          <a:p>
            <a:pPr lvl="2" algn="ctr" fontAlgn="base">
              <a:buFont typeface="Wingdings" panose="05000000000000000000" pitchFamily="2" charset="2"/>
              <a:buChar char="Ø"/>
            </a:pPr>
            <a:endParaRPr lang="en-GB" sz="200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endParaRPr>
          </a:p>
          <a:p>
            <a:pPr lvl="2" algn="ctr" fontAlgn="base">
              <a:buFont typeface="Wingdings" panose="05000000000000000000" pitchFamily="2" charset="2"/>
              <a:buChar char="Ø"/>
            </a:pPr>
            <a:endParaRPr lang="en-GB" sz="200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endParaRPr>
          </a:p>
          <a:p>
            <a:pPr lvl="2" algn="ctr" fontAlgn="base">
              <a:buFont typeface="Wingdings" panose="05000000000000000000" pitchFamily="2" charset="2"/>
              <a:buChar char="Ø"/>
            </a:pPr>
            <a:endParaRPr lang="en-GB" sz="200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endParaRPr>
          </a:p>
          <a:p>
            <a:pPr algn="ctr" fontAlgn="base"/>
            <a:endParaRPr lang="en-GB" sz="200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endParaRPr>
          </a:p>
          <a:p>
            <a:pPr algn="just" fontAlgn="base"/>
            <a:r>
              <a:rPr lang="en-GB" sz="2000" dirty="0">
                <a:latin typeface="Source Sans Pro" panose="020B0503030403020204" pitchFamily="34" charset="0"/>
                <a:ea typeface="Source Sans Pro" panose="020B0503030403020204" pitchFamily="34" charset="0"/>
                <a:cs typeface="Times New Roman" panose="02020603050405020304" pitchFamily="18" charset="0"/>
              </a:rPr>
              <a:t>Each member has their own personal pension pot (Personal Account) which cannot be accessed by any other party. Not even your employer</a:t>
            </a:r>
          </a:p>
          <a:p>
            <a:pPr lvl="0" algn="ctr">
              <a:spcAft>
                <a:spcPts val="0"/>
              </a:spcAft>
            </a:pPr>
            <a:endParaRPr lang="en-GB"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042C105-36FC-03AA-E5EB-382F585964D0}"/>
              </a:ext>
            </a:extLst>
          </p:cNvPr>
          <p:cNvSpPr txBox="1"/>
          <p:nvPr/>
        </p:nvSpPr>
        <p:spPr>
          <a:xfrm>
            <a:off x="4860651" y="3601491"/>
            <a:ext cx="3012137" cy="1200329"/>
          </a:xfrm>
          <a:prstGeom prst="rect">
            <a:avLst/>
          </a:prstGeom>
          <a:noFill/>
        </p:spPr>
        <p:txBody>
          <a:bodyPr wrap="square" rtlCol="0">
            <a:spAutoFit/>
          </a:bodyPr>
          <a:lstStyle/>
          <a:p>
            <a:pPr fontAlgn="base">
              <a:buFont typeface="Wingdings" panose="05000000000000000000" pitchFamily="2" charset="2"/>
              <a:buChar char="Ø"/>
            </a:pPr>
            <a:r>
              <a:rPr lang="en-GB" sz="2000" dirty="0">
                <a:solidFill>
                  <a:srgbClr val="C54D5F"/>
                </a:solidFill>
                <a:latin typeface="Source Sans Pro" panose="020B0503030403020204" pitchFamily="34" charset="0"/>
                <a:ea typeface="Source Sans Pro" panose="020B0503030403020204" pitchFamily="34" charset="0"/>
                <a:cs typeface="Times New Roman" panose="02020603050405020304" pitchFamily="18" charset="0"/>
              </a:rPr>
              <a:t> </a:t>
            </a:r>
            <a:r>
              <a:rPr lang="en-GB" sz="2400" dirty="0">
                <a:solidFill>
                  <a:srgbClr val="C54D5F"/>
                </a:solidFill>
                <a:latin typeface="Source Sans Pro" panose="020B0503030403020204" pitchFamily="34" charset="0"/>
                <a:ea typeface="Source Sans Pro" panose="020B0503030403020204" pitchFamily="34" charset="0"/>
                <a:cs typeface="Times New Roman" panose="02020603050405020304" pitchFamily="18" charset="0"/>
              </a:rPr>
              <a:t>Costs &amp; Charges</a:t>
            </a:r>
          </a:p>
          <a:p>
            <a:pPr fontAlgn="base">
              <a:buFont typeface="Wingdings" panose="05000000000000000000" pitchFamily="2" charset="2"/>
              <a:buChar char="Ø"/>
            </a:pPr>
            <a:r>
              <a:rPr lang="en-GB" sz="2400" dirty="0">
                <a:solidFill>
                  <a:srgbClr val="C54D5F"/>
                </a:solidFill>
                <a:latin typeface="Source Sans Pro" panose="020B0503030403020204" pitchFamily="34" charset="0"/>
                <a:ea typeface="Source Sans Pro" panose="020B0503030403020204" pitchFamily="34" charset="0"/>
                <a:cs typeface="Times New Roman" panose="02020603050405020304" pitchFamily="18" charset="0"/>
              </a:rPr>
              <a:t> Accessibility</a:t>
            </a:r>
          </a:p>
          <a:p>
            <a:pPr fontAlgn="base">
              <a:buFont typeface="Wingdings" panose="05000000000000000000" pitchFamily="2" charset="2"/>
              <a:buChar char="Ø"/>
            </a:pPr>
            <a:r>
              <a:rPr lang="en-GB" sz="2400" dirty="0">
                <a:solidFill>
                  <a:srgbClr val="C54D5F"/>
                </a:solidFill>
                <a:latin typeface="Source Sans Pro" panose="020B0503030403020204" pitchFamily="34" charset="0"/>
                <a:ea typeface="Source Sans Pro" panose="020B0503030403020204" pitchFamily="34" charset="0"/>
                <a:cs typeface="Times New Roman" panose="02020603050405020304" pitchFamily="18" charset="0"/>
              </a:rPr>
              <a:t> Flexibility</a:t>
            </a:r>
          </a:p>
        </p:txBody>
      </p:sp>
      <p:pic>
        <p:nvPicPr>
          <p:cNvPr id="3" name="Picture 2">
            <a:extLst>
              <a:ext uri="{FF2B5EF4-FFF2-40B4-BE49-F238E27FC236}">
                <a16:creationId xmlns:a16="http://schemas.microsoft.com/office/drawing/2014/main" id="{97774F7C-9DFF-AA1C-E172-E44A2202FB24}"/>
              </a:ext>
            </a:extLst>
          </p:cNvPr>
          <p:cNvPicPr>
            <a:picLocks noChangeAspect="1"/>
          </p:cNvPicPr>
          <p:nvPr/>
        </p:nvPicPr>
        <p:blipFill>
          <a:blip r:embed="rId3"/>
          <a:stretch>
            <a:fillRect/>
          </a:stretch>
        </p:blipFill>
        <p:spPr>
          <a:xfrm>
            <a:off x="5060829" y="6340747"/>
            <a:ext cx="1035170" cy="210320"/>
          </a:xfrm>
          <a:prstGeom prst="rect">
            <a:avLst/>
          </a:prstGeom>
        </p:spPr>
      </p:pic>
      <p:pic>
        <p:nvPicPr>
          <p:cNvPr id="10" name="Picture 9">
            <a:extLst>
              <a:ext uri="{FF2B5EF4-FFF2-40B4-BE49-F238E27FC236}">
                <a16:creationId xmlns:a16="http://schemas.microsoft.com/office/drawing/2014/main" id="{97DC049E-BB54-B4BD-E1A2-0970CEB877BD}"/>
              </a:ext>
            </a:extLst>
          </p:cNvPr>
          <p:cNvPicPr>
            <a:picLocks noChangeAspect="1"/>
          </p:cNvPicPr>
          <p:nvPr/>
        </p:nvPicPr>
        <p:blipFill>
          <a:blip r:embed="rId4"/>
          <a:srcRect l="7089"/>
          <a:stretch/>
        </p:blipFill>
        <p:spPr>
          <a:xfrm>
            <a:off x="6872361" y="6189129"/>
            <a:ext cx="2796470" cy="459688"/>
          </a:xfrm>
          <a:prstGeom prst="rect">
            <a:avLst/>
          </a:prstGeom>
        </p:spPr>
      </p:pic>
    </p:spTree>
    <p:extLst>
      <p:ext uri="{BB962C8B-B14F-4D97-AF65-F5344CB8AC3E}">
        <p14:creationId xmlns:p14="http://schemas.microsoft.com/office/powerpoint/2010/main" val="339240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20</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3129841" y="318465"/>
            <a:ext cx="5884944" cy="769441"/>
          </a:xfrm>
          <a:prstGeom prst="rect">
            <a:avLst/>
          </a:prstGeom>
          <a:noFill/>
        </p:spPr>
        <p:txBody>
          <a:bodyPr wrap="none" lIns="91440" tIns="45720" rIns="91440" bIns="45720">
            <a:spAutoFit/>
          </a:bodyPr>
          <a:lstStyle/>
          <a:p>
            <a:pPr algn="ctr"/>
            <a:r>
              <a:rPr lang="en-US" sz="4400" b="0" cap="none" spc="0" dirty="0">
                <a:ln w="0"/>
                <a:solidFill>
                  <a:srgbClr val="951B80"/>
                </a:solidFill>
                <a:effectLst>
                  <a:outerShdw blurRad="38100" dist="19050" dir="2700000" algn="tl" rotWithShape="0">
                    <a:schemeClr val="dk1">
                      <a:alpha val="40000"/>
                    </a:schemeClr>
                  </a:outerShdw>
                </a:effectLst>
                <a:latin typeface="Source Sans Pro" panose="020B0503030403020204" pitchFamily="34" charset="0"/>
                <a:ea typeface="Source Sans Pro" panose="020B0503030403020204" pitchFamily="34" charset="0"/>
              </a:rPr>
              <a:t>Useful Links &amp; Contacts</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505C7019-192F-075E-C405-4F14AFEFB175}"/>
              </a:ext>
            </a:extLst>
          </p:cNvPr>
          <p:cNvPicPr>
            <a:picLocks noChangeAspect="1"/>
          </p:cNvPicPr>
          <p:nvPr/>
        </p:nvPicPr>
        <p:blipFill>
          <a:blip r:embed="rId3"/>
          <a:stretch>
            <a:fillRect/>
          </a:stretch>
        </p:blipFill>
        <p:spPr>
          <a:xfrm>
            <a:off x="1561921" y="1863196"/>
            <a:ext cx="3615657" cy="3280183"/>
          </a:xfrm>
          <a:prstGeom prst="rect">
            <a:avLst/>
          </a:prstGeom>
        </p:spPr>
      </p:pic>
      <p:grpSp>
        <p:nvGrpSpPr>
          <p:cNvPr id="4" name="Group 3">
            <a:extLst>
              <a:ext uri="{FF2B5EF4-FFF2-40B4-BE49-F238E27FC236}">
                <a16:creationId xmlns:a16="http://schemas.microsoft.com/office/drawing/2014/main" id="{9CB46725-50B4-C447-8B1D-B8A073C9B97E}"/>
              </a:ext>
            </a:extLst>
          </p:cNvPr>
          <p:cNvGrpSpPr/>
          <p:nvPr/>
        </p:nvGrpSpPr>
        <p:grpSpPr>
          <a:xfrm>
            <a:off x="5308797" y="1809156"/>
            <a:ext cx="6096000" cy="3388262"/>
            <a:chOff x="5724938" y="1546963"/>
            <a:chExt cx="6096000" cy="3388262"/>
          </a:xfrm>
        </p:grpSpPr>
        <p:sp>
          <p:nvSpPr>
            <p:cNvPr id="5" name="TextBox 4">
              <a:extLst>
                <a:ext uri="{FF2B5EF4-FFF2-40B4-BE49-F238E27FC236}">
                  <a16:creationId xmlns:a16="http://schemas.microsoft.com/office/drawing/2014/main" id="{D50815CD-CC43-8609-CF99-94A85FD1DD70}"/>
                </a:ext>
              </a:extLst>
            </p:cNvPr>
            <p:cNvSpPr txBox="1"/>
            <p:nvPr/>
          </p:nvSpPr>
          <p:spPr>
            <a:xfrm>
              <a:off x="5724939" y="2055685"/>
              <a:ext cx="3916017" cy="646331"/>
            </a:xfrm>
            <a:prstGeom prst="rect">
              <a:avLst/>
            </a:prstGeom>
            <a:noFill/>
          </p:spPr>
          <p:txBody>
            <a:bodyPr wrap="square">
              <a:spAutoFit/>
            </a:bodyPr>
            <a:lstStyle/>
            <a:p>
              <a:r>
                <a:rPr lang="en-GB" dirty="0">
                  <a:hlinkClick r:id="rId4"/>
                </a:rPr>
                <a:t>https://www.zukenpensiontrust.co.uk/DCModeller</a:t>
              </a:r>
              <a:endParaRPr lang="en-GB" dirty="0"/>
            </a:p>
          </p:txBody>
        </p:sp>
        <p:sp>
          <p:nvSpPr>
            <p:cNvPr id="19" name="TextBox 18">
              <a:extLst>
                <a:ext uri="{FF2B5EF4-FFF2-40B4-BE49-F238E27FC236}">
                  <a16:creationId xmlns:a16="http://schemas.microsoft.com/office/drawing/2014/main" id="{3943BF29-A50C-8396-B8F2-34C6BE009709}"/>
                </a:ext>
              </a:extLst>
            </p:cNvPr>
            <p:cNvSpPr txBox="1"/>
            <p:nvPr/>
          </p:nvSpPr>
          <p:spPr>
            <a:xfrm>
              <a:off x="5724938" y="1546963"/>
              <a:ext cx="3863009" cy="369332"/>
            </a:xfrm>
            <a:prstGeom prst="rect">
              <a:avLst/>
            </a:prstGeom>
            <a:noFill/>
          </p:spPr>
          <p:txBody>
            <a:bodyPr wrap="square">
              <a:spAutoFit/>
            </a:bodyPr>
            <a:lstStyle/>
            <a:p>
              <a:r>
                <a:rPr lang="en-GB" dirty="0">
                  <a:solidFill>
                    <a:srgbClr val="0070C0"/>
                  </a:solidFill>
                  <a:hlinkClick r:id="rId5">
                    <a:extLst>
                      <a:ext uri="{A12FA001-AC4F-418D-AE19-62706E023703}">
                        <ahyp:hlinkClr xmlns:ahyp="http://schemas.microsoft.com/office/drawing/2018/hyperlinkcolor" val="tx"/>
                      </a:ext>
                    </a:extLst>
                  </a:hlinkClick>
                </a:rPr>
                <a:t>https://www.zukenpensiontrust.co.uk</a:t>
              </a:r>
              <a:endParaRPr lang="en-GB" dirty="0">
                <a:solidFill>
                  <a:srgbClr val="0070C0"/>
                </a:solidFill>
              </a:endParaRPr>
            </a:p>
          </p:txBody>
        </p:sp>
        <p:sp>
          <p:nvSpPr>
            <p:cNvPr id="21" name="TextBox 20">
              <a:extLst>
                <a:ext uri="{FF2B5EF4-FFF2-40B4-BE49-F238E27FC236}">
                  <a16:creationId xmlns:a16="http://schemas.microsoft.com/office/drawing/2014/main" id="{C2ECD6C8-676C-25C6-96DF-AEE8B7A8C55C}"/>
                </a:ext>
              </a:extLst>
            </p:cNvPr>
            <p:cNvSpPr txBox="1"/>
            <p:nvPr/>
          </p:nvSpPr>
          <p:spPr>
            <a:xfrm>
              <a:off x="5724938" y="2914699"/>
              <a:ext cx="4591878" cy="646331"/>
            </a:xfrm>
            <a:prstGeom prst="rect">
              <a:avLst/>
            </a:prstGeom>
            <a:noFill/>
          </p:spPr>
          <p:txBody>
            <a:bodyPr wrap="square">
              <a:spAutoFit/>
            </a:bodyPr>
            <a:lstStyle/>
            <a:p>
              <a:r>
                <a:rPr lang="en-GB" dirty="0">
                  <a:solidFill>
                    <a:srgbClr val="0070C0"/>
                  </a:solidFill>
                  <a:hlinkClick r:id="rId6">
                    <a:extLst>
                      <a:ext uri="{A12FA001-AC4F-418D-AE19-62706E023703}">
                        <ahyp:hlinkClr xmlns:ahyp="http://schemas.microsoft.com/office/drawing/2018/hyperlinkcolor" val="tx"/>
                      </a:ext>
                    </a:extLst>
                  </a:hlinkClick>
                </a:rPr>
                <a:t>https://www.gov.uk/government/publications/application-for-a-state-pension-statement</a:t>
              </a:r>
              <a:endParaRPr lang="en-GB" dirty="0">
                <a:solidFill>
                  <a:srgbClr val="0070C0"/>
                </a:solidFill>
              </a:endParaRPr>
            </a:p>
          </p:txBody>
        </p:sp>
        <p:sp>
          <p:nvSpPr>
            <p:cNvPr id="25" name="TextBox 24">
              <a:extLst>
                <a:ext uri="{FF2B5EF4-FFF2-40B4-BE49-F238E27FC236}">
                  <a16:creationId xmlns:a16="http://schemas.microsoft.com/office/drawing/2014/main" id="{4A0A716A-6E99-A541-1592-15A4F5590D07}"/>
                </a:ext>
              </a:extLst>
            </p:cNvPr>
            <p:cNvSpPr txBox="1"/>
            <p:nvPr/>
          </p:nvSpPr>
          <p:spPr>
            <a:xfrm>
              <a:off x="5724938" y="3878795"/>
              <a:ext cx="6096000" cy="369332"/>
            </a:xfrm>
            <a:prstGeom prst="rect">
              <a:avLst/>
            </a:prstGeom>
            <a:noFill/>
          </p:spPr>
          <p:txBody>
            <a:bodyPr wrap="square">
              <a:spAutoFit/>
            </a:bodyPr>
            <a:lstStyle/>
            <a:p>
              <a:r>
                <a:rPr lang="en-GB" dirty="0">
                  <a:solidFill>
                    <a:srgbClr val="0070C0"/>
                  </a:solidFill>
                  <a:hlinkClick r:id="rId7">
                    <a:extLst>
                      <a:ext uri="{A12FA001-AC4F-418D-AE19-62706E023703}">
                        <ahyp:hlinkClr xmlns:ahyp="http://schemas.microsoft.com/office/drawing/2018/hyperlinkcolor" val="tx"/>
                      </a:ext>
                    </a:extLst>
                  </a:hlinkClick>
                </a:rPr>
                <a:t>https://www.gov.uk/state-pension-age</a:t>
              </a:r>
              <a:endParaRPr lang="en-GB" dirty="0">
                <a:solidFill>
                  <a:srgbClr val="0070C0"/>
                </a:solidFill>
              </a:endParaRPr>
            </a:p>
          </p:txBody>
        </p:sp>
        <p:sp>
          <p:nvSpPr>
            <p:cNvPr id="27" name="TextBox 26">
              <a:extLst>
                <a:ext uri="{FF2B5EF4-FFF2-40B4-BE49-F238E27FC236}">
                  <a16:creationId xmlns:a16="http://schemas.microsoft.com/office/drawing/2014/main" id="{28740C98-F13C-7C87-49D5-3C6E1277471C}"/>
                </a:ext>
              </a:extLst>
            </p:cNvPr>
            <p:cNvSpPr txBox="1"/>
            <p:nvPr/>
          </p:nvSpPr>
          <p:spPr>
            <a:xfrm>
              <a:off x="5724938" y="4565893"/>
              <a:ext cx="6096000" cy="369332"/>
            </a:xfrm>
            <a:prstGeom prst="rect">
              <a:avLst/>
            </a:prstGeom>
            <a:noFill/>
          </p:spPr>
          <p:txBody>
            <a:bodyPr wrap="square">
              <a:spAutoFit/>
            </a:bodyPr>
            <a:lstStyle/>
            <a:p>
              <a:r>
                <a:rPr lang="en-GB" dirty="0">
                  <a:hlinkClick r:id="rId8"/>
                </a:rPr>
                <a:t>https://www.gov.uk/find-pension-contact-details</a:t>
              </a:r>
              <a:endParaRPr lang="en-GB" dirty="0"/>
            </a:p>
          </p:txBody>
        </p:sp>
      </p:grpSp>
      <p:pic>
        <p:nvPicPr>
          <p:cNvPr id="2" name="Picture 1">
            <a:extLst>
              <a:ext uri="{FF2B5EF4-FFF2-40B4-BE49-F238E27FC236}">
                <a16:creationId xmlns:a16="http://schemas.microsoft.com/office/drawing/2014/main" id="{997A8B93-7EB6-BA6C-E05B-23E310E26B24}"/>
              </a:ext>
            </a:extLst>
          </p:cNvPr>
          <p:cNvPicPr>
            <a:picLocks noChangeAspect="1"/>
          </p:cNvPicPr>
          <p:nvPr/>
        </p:nvPicPr>
        <p:blipFill>
          <a:blip r:embed="rId9"/>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191116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21</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3522577" y="318465"/>
            <a:ext cx="5099474" cy="769441"/>
          </a:xfrm>
          <a:prstGeom prst="rect">
            <a:avLst/>
          </a:prstGeom>
          <a:noFill/>
        </p:spPr>
        <p:txBody>
          <a:bodyPr wrap="none" lIns="91440" tIns="45720" rIns="91440" bIns="45720">
            <a:spAutoFit/>
          </a:bodyPr>
          <a:lstStyle/>
          <a:p>
            <a:pPr algn="ctr"/>
            <a:r>
              <a:rPr lang="en-US" sz="4400" dirty="0">
                <a:ln w="0"/>
                <a:solidFill>
                  <a:srgbClr val="951B80"/>
                </a:solidFill>
                <a:latin typeface="Source Sans Pro" panose="020B0503030403020204" pitchFamily="34" charset="0"/>
                <a:ea typeface="Source Sans Pro" panose="020B0503030403020204" pitchFamily="34" charset="0"/>
              </a:rPr>
              <a:t>Questions &amp; Answers</a:t>
            </a:r>
            <a:endParaRPr lang="en-US" sz="4400" b="0" cap="none" spc="0" dirty="0">
              <a:ln w="0"/>
              <a:solidFill>
                <a:srgbClr val="951B80"/>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grpSp>
        <p:nvGrpSpPr>
          <p:cNvPr id="20" name="Group 19">
            <a:extLst>
              <a:ext uri="{FF2B5EF4-FFF2-40B4-BE49-F238E27FC236}">
                <a16:creationId xmlns:a16="http://schemas.microsoft.com/office/drawing/2014/main" id="{5167BD14-860B-AD4C-FFE8-F35791EFB559}"/>
              </a:ext>
            </a:extLst>
          </p:cNvPr>
          <p:cNvGrpSpPr/>
          <p:nvPr/>
        </p:nvGrpSpPr>
        <p:grpSpPr>
          <a:xfrm>
            <a:off x="4008672" y="1604867"/>
            <a:ext cx="3987301" cy="3823993"/>
            <a:chOff x="3411279" y="1586207"/>
            <a:chExt cx="3987301" cy="3823993"/>
          </a:xfrm>
        </p:grpSpPr>
        <p:pic>
          <p:nvPicPr>
            <p:cNvPr id="4" name="Graphic 3" descr="Question Mark with solid fill">
              <a:extLst>
                <a:ext uri="{FF2B5EF4-FFF2-40B4-BE49-F238E27FC236}">
                  <a16:creationId xmlns:a16="http://schemas.microsoft.com/office/drawing/2014/main" id="{51889876-3174-2392-FD1F-35FD18473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43930">
              <a:off x="6142250" y="1895438"/>
              <a:ext cx="914400" cy="914400"/>
            </a:xfrm>
            <a:prstGeom prst="rect">
              <a:avLst/>
            </a:prstGeom>
          </p:spPr>
        </p:pic>
        <p:pic>
          <p:nvPicPr>
            <p:cNvPr id="5" name="Graphic 4" descr="Question Mark with solid fill">
              <a:extLst>
                <a:ext uri="{FF2B5EF4-FFF2-40B4-BE49-F238E27FC236}">
                  <a16:creationId xmlns:a16="http://schemas.microsoft.com/office/drawing/2014/main" id="{FB42E393-E407-1C23-4971-57528DC495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9147" y="1586207"/>
              <a:ext cx="914400" cy="914400"/>
            </a:xfrm>
            <a:prstGeom prst="rect">
              <a:avLst/>
            </a:prstGeom>
          </p:spPr>
        </p:pic>
        <p:pic>
          <p:nvPicPr>
            <p:cNvPr id="10" name="Graphic 9" descr="Question Mark with solid fill">
              <a:extLst>
                <a:ext uri="{FF2B5EF4-FFF2-40B4-BE49-F238E27FC236}">
                  <a16:creationId xmlns:a16="http://schemas.microsoft.com/office/drawing/2014/main" id="{12FCED39-71EE-6CE3-0A8F-36887B2456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670842">
              <a:off x="4947729" y="4495800"/>
              <a:ext cx="914400" cy="914400"/>
            </a:xfrm>
            <a:prstGeom prst="rect">
              <a:avLst/>
            </a:prstGeom>
          </p:spPr>
        </p:pic>
        <p:pic>
          <p:nvPicPr>
            <p:cNvPr id="11" name="Graphic 10" descr="Question Mark with solid fill">
              <a:extLst>
                <a:ext uri="{FF2B5EF4-FFF2-40B4-BE49-F238E27FC236}">
                  <a16:creationId xmlns:a16="http://schemas.microsoft.com/office/drawing/2014/main" id="{2C54D25B-8FEF-2261-2A09-3532FDDA12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4180" y="4038600"/>
              <a:ext cx="914400" cy="914400"/>
            </a:xfrm>
            <a:prstGeom prst="rect">
              <a:avLst/>
            </a:prstGeom>
          </p:spPr>
        </p:pic>
        <p:pic>
          <p:nvPicPr>
            <p:cNvPr id="14" name="Graphic 13" descr="Question Mark with solid fill">
              <a:extLst>
                <a:ext uri="{FF2B5EF4-FFF2-40B4-BE49-F238E27FC236}">
                  <a16:creationId xmlns:a16="http://schemas.microsoft.com/office/drawing/2014/main" id="{C4AED482-DC61-1ECE-DC25-567E11BD6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459591">
              <a:off x="5345251" y="3138937"/>
              <a:ext cx="914400" cy="914400"/>
            </a:xfrm>
            <a:prstGeom prst="rect">
              <a:avLst/>
            </a:prstGeom>
          </p:spPr>
        </p:pic>
        <p:pic>
          <p:nvPicPr>
            <p:cNvPr id="16" name="Graphic 15" descr="Question Mark with solid fill">
              <a:extLst>
                <a:ext uri="{FF2B5EF4-FFF2-40B4-BE49-F238E27FC236}">
                  <a16:creationId xmlns:a16="http://schemas.microsoft.com/office/drawing/2014/main" id="{BD2B1369-DE74-4D63-A9AF-DCF0618DCE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462003">
              <a:off x="3950705" y="3023210"/>
              <a:ext cx="914400" cy="914400"/>
            </a:xfrm>
            <a:prstGeom prst="rect">
              <a:avLst/>
            </a:prstGeom>
          </p:spPr>
        </p:pic>
        <p:pic>
          <p:nvPicPr>
            <p:cNvPr id="18" name="Graphic 17" descr="Question Mark with solid fill">
              <a:extLst>
                <a:ext uri="{FF2B5EF4-FFF2-40B4-BE49-F238E27FC236}">
                  <a16:creationId xmlns:a16="http://schemas.microsoft.com/office/drawing/2014/main" id="{967EFAC8-5F8A-3F65-A820-7F3EACFA5B9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003327">
              <a:off x="3411279" y="1829987"/>
              <a:ext cx="914400" cy="914400"/>
            </a:xfrm>
            <a:prstGeom prst="rect">
              <a:avLst/>
            </a:prstGeom>
          </p:spPr>
        </p:pic>
        <p:pic>
          <p:nvPicPr>
            <p:cNvPr id="19" name="Graphic 18" descr="Question Mark with solid fill">
              <a:extLst>
                <a:ext uri="{FF2B5EF4-FFF2-40B4-BE49-F238E27FC236}">
                  <a16:creationId xmlns:a16="http://schemas.microsoft.com/office/drawing/2014/main" id="{0E912E93-318B-3F09-0FA0-2E2550BE7BC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81508" y="4414934"/>
              <a:ext cx="914400" cy="914400"/>
            </a:xfrm>
            <a:prstGeom prst="rect">
              <a:avLst/>
            </a:prstGeom>
          </p:spPr>
        </p:pic>
      </p:grpSp>
      <p:pic>
        <p:nvPicPr>
          <p:cNvPr id="15" name="Picture 14">
            <a:extLst>
              <a:ext uri="{FF2B5EF4-FFF2-40B4-BE49-F238E27FC236}">
                <a16:creationId xmlns:a16="http://schemas.microsoft.com/office/drawing/2014/main" id="{265893AF-C255-9725-C980-772BAE632D9C}"/>
              </a:ext>
            </a:extLst>
          </p:cNvPr>
          <p:cNvPicPr>
            <a:picLocks noChangeAspect="1"/>
          </p:cNvPicPr>
          <p:nvPr/>
        </p:nvPicPr>
        <p:blipFill>
          <a:blip r:embed="rId19"/>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4999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22</a:t>
            </a:fld>
            <a:endParaRPr lang="en-GB" dirty="0"/>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pic>
        <p:nvPicPr>
          <p:cNvPr id="2" name="Picture 1" descr="A picture containing game&#10;&#10;Description automatically generated">
            <a:extLst>
              <a:ext uri="{FF2B5EF4-FFF2-40B4-BE49-F238E27FC236}">
                <a16:creationId xmlns:a16="http://schemas.microsoft.com/office/drawing/2014/main" id="{A27863C4-2319-D022-C0D7-B7B30A13B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466" y="250624"/>
            <a:ext cx="2549647" cy="1763778"/>
          </a:xfrm>
          <a:prstGeom prst="rect">
            <a:avLst/>
          </a:prstGeom>
        </p:spPr>
      </p:pic>
      <p:sp>
        <p:nvSpPr>
          <p:cNvPr id="3" name="Content Placeholder 2">
            <a:extLst>
              <a:ext uri="{FF2B5EF4-FFF2-40B4-BE49-F238E27FC236}">
                <a16:creationId xmlns:a16="http://schemas.microsoft.com/office/drawing/2014/main" id="{1BDD9176-62A7-BF46-2329-93F80A48AA99}"/>
              </a:ext>
            </a:extLst>
          </p:cNvPr>
          <p:cNvSpPr>
            <a:spLocks noGrp="1"/>
          </p:cNvSpPr>
          <p:nvPr>
            <p:ph idx="1"/>
          </p:nvPr>
        </p:nvSpPr>
        <p:spPr>
          <a:xfrm>
            <a:off x="1789457" y="1989207"/>
            <a:ext cx="8425732" cy="753072"/>
          </a:xfrm>
        </p:spPr>
        <p:txBody>
          <a:bodyPr>
            <a:normAutofit/>
          </a:bodyPr>
          <a:lstStyle/>
          <a:p>
            <a:pPr marL="0" indent="0" algn="ctr">
              <a:buNone/>
            </a:pPr>
            <a:r>
              <a:rPr lang="en-GB" sz="1800" dirty="0">
                <a:solidFill>
                  <a:srgbClr val="4C6B49"/>
                </a:solidFill>
                <a:latin typeface="Source Sans Pro" panose="020B0503030403020204" pitchFamily="34" charset="0"/>
                <a:ea typeface="Source Sans Pro" panose="020B0503030403020204" pitchFamily="34" charset="0"/>
              </a:rPr>
              <a:t>Bowmore Financial Planning is authorised and regulated by the </a:t>
            </a:r>
          </a:p>
          <a:p>
            <a:pPr marL="0" indent="0" algn="ctr">
              <a:buNone/>
            </a:pPr>
            <a:r>
              <a:rPr lang="en-GB" sz="1800" dirty="0">
                <a:solidFill>
                  <a:srgbClr val="4C6B49"/>
                </a:solidFill>
                <a:latin typeface="Source Sans Pro" panose="020B0503030403020204" pitchFamily="34" charset="0"/>
                <a:ea typeface="Source Sans Pro" panose="020B0503030403020204" pitchFamily="34" charset="0"/>
              </a:rPr>
              <a:t>Financial Conduct Authority no 115180</a:t>
            </a:r>
          </a:p>
          <a:p>
            <a:pPr marL="0" indent="0" algn="just">
              <a:buNone/>
            </a:pPr>
            <a:endParaRPr lang="en-GB" sz="1800" dirty="0">
              <a:latin typeface="Source Sans Pro" panose="020B0503030403020204" pitchFamily="34" charset="0"/>
              <a:ea typeface="Source Sans Pro" panose="020B0503030403020204" pitchFamily="34" charset="0"/>
            </a:endParaRPr>
          </a:p>
        </p:txBody>
      </p:sp>
      <p:sp>
        <p:nvSpPr>
          <p:cNvPr id="21" name="Content Placeholder 2">
            <a:extLst>
              <a:ext uri="{FF2B5EF4-FFF2-40B4-BE49-F238E27FC236}">
                <a16:creationId xmlns:a16="http://schemas.microsoft.com/office/drawing/2014/main" id="{F18CAC84-8F04-8174-EFFE-59686103BF13}"/>
              </a:ext>
            </a:extLst>
          </p:cNvPr>
          <p:cNvSpPr txBox="1">
            <a:spLocks/>
          </p:cNvSpPr>
          <p:nvPr/>
        </p:nvSpPr>
        <p:spPr>
          <a:xfrm>
            <a:off x="2046785" y="2809011"/>
            <a:ext cx="8425732" cy="753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solidFill>
                  <a:srgbClr val="4C6B49"/>
                </a:solidFill>
                <a:latin typeface="Source Sans Pro" panose="020B0503030403020204" pitchFamily="34" charset="0"/>
                <a:ea typeface="Source Sans Pro" panose="020B0503030403020204" pitchFamily="34" charset="0"/>
              </a:rPr>
              <a:t>Past performance is not an indicator of future performance. The value of investments can fall as well as rise and any income is not guaranteed. </a:t>
            </a:r>
          </a:p>
          <a:p>
            <a:pPr marL="0" indent="0" algn="just">
              <a:buFont typeface="Arial" panose="020B0604020202020204" pitchFamily="34" charset="0"/>
              <a:buNone/>
            </a:pPr>
            <a:endParaRPr lang="en-GB" sz="1800" dirty="0">
              <a:latin typeface="Source Sans Pro" panose="020B0503030403020204" pitchFamily="34" charset="0"/>
              <a:ea typeface="Source Sans Pro" panose="020B0503030403020204" pitchFamily="34" charset="0"/>
            </a:endParaRPr>
          </a:p>
        </p:txBody>
      </p:sp>
      <p:sp>
        <p:nvSpPr>
          <p:cNvPr id="22" name="Content Placeholder 2">
            <a:extLst>
              <a:ext uri="{FF2B5EF4-FFF2-40B4-BE49-F238E27FC236}">
                <a16:creationId xmlns:a16="http://schemas.microsoft.com/office/drawing/2014/main" id="{106CEFD4-CD19-26DF-7AB9-A9BC33DE1F47}"/>
              </a:ext>
            </a:extLst>
          </p:cNvPr>
          <p:cNvSpPr txBox="1">
            <a:spLocks/>
          </p:cNvSpPr>
          <p:nvPr/>
        </p:nvSpPr>
        <p:spPr>
          <a:xfrm>
            <a:off x="1949395" y="3550246"/>
            <a:ext cx="8425732" cy="753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solidFill>
                  <a:srgbClr val="4C6B49"/>
                </a:solidFill>
                <a:latin typeface="Source Sans Pro" panose="020B0503030403020204" pitchFamily="34" charset="0"/>
                <a:ea typeface="Source Sans Pro" panose="020B0503030403020204" pitchFamily="34" charset="0"/>
              </a:rPr>
              <a:t>The material contained in this presentation is for information only and does not constitute investment advice or a recommendation to any reader of this material to buy or sell investments.  It is based on information provided by the National Pensions Trust.</a:t>
            </a:r>
          </a:p>
          <a:p>
            <a:pPr marL="0" indent="0" algn="just">
              <a:buFont typeface="Arial" panose="020B0604020202020204" pitchFamily="34" charset="0"/>
              <a:buNone/>
            </a:pPr>
            <a:endParaRPr lang="en-GB" sz="1800" dirty="0">
              <a:latin typeface="Source Sans Pro" panose="020B0503030403020204" pitchFamily="34" charset="0"/>
              <a:ea typeface="Source Sans Pro" panose="020B0503030403020204" pitchFamily="34" charset="0"/>
            </a:endParaRPr>
          </a:p>
        </p:txBody>
      </p:sp>
      <p:sp>
        <p:nvSpPr>
          <p:cNvPr id="5" name="Content Placeholder 2">
            <a:extLst>
              <a:ext uri="{FF2B5EF4-FFF2-40B4-BE49-F238E27FC236}">
                <a16:creationId xmlns:a16="http://schemas.microsoft.com/office/drawing/2014/main" id="{A6E14166-0BD4-0627-0D31-4B11CA1F372A}"/>
              </a:ext>
            </a:extLst>
          </p:cNvPr>
          <p:cNvSpPr txBox="1">
            <a:spLocks/>
          </p:cNvSpPr>
          <p:nvPr/>
        </p:nvSpPr>
        <p:spPr>
          <a:xfrm>
            <a:off x="2046785" y="4668017"/>
            <a:ext cx="8425732" cy="753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solidFill>
                  <a:srgbClr val="4C6B49"/>
                </a:solidFill>
                <a:latin typeface="Source Sans Pro" panose="020B0503030403020204" pitchFamily="34" charset="0"/>
                <a:ea typeface="Source Sans Pro" panose="020B0503030403020204" pitchFamily="34" charset="0"/>
              </a:rPr>
              <a:t>Bowmore Financial Planning Limited work with Zuken to provide group risk benefit arrangements and support employee communications.  It does not work directly with the National Pensions Trust nor does it provide advice to Zuken on employer pension arrangements.</a:t>
            </a:r>
          </a:p>
          <a:p>
            <a:pPr marL="0" indent="0" algn="just">
              <a:buFont typeface="Arial" panose="020B0604020202020204" pitchFamily="34" charset="0"/>
              <a:buNone/>
            </a:pPr>
            <a:endParaRPr lang="en-GB" sz="1800" dirty="0">
              <a:latin typeface="Source Sans Pro" panose="020B0503030403020204" pitchFamily="34" charset="0"/>
              <a:ea typeface="Source Sans Pro" panose="020B0503030403020204" pitchFamily="34" charset="0"/>
            </a:endParaRPr>
          </a:p>
        </p:txBody>
      </p:sp>
      <p:pic>
        <p:nvPicPr>
          <p:cNvPr id="11" name="Picture 10">
            <a:extLst>
              <a:ext uri="{FF2B5EF4-FFF2-40B4-BE49-F238E27FC236}">
                <a16:creationId xmlns:a16="http://schemas.microsoft.com/office/drawing/2014/main" id="{698CFE23-1F75-2700-4214-C53629C653D5}"/>
              </a:ext>
            </a:extLst>
          </p:cNvPr>
          <p:cNvPicPr>
            <a:picLocks noChangeAspect="1"/>
          </p:cNvPicPr>
          <p:nvPr/>
        </p:nvPicPr>
        <p:blipFill>
          <a:blip r:embed="rId4"/>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191803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2" name="Slide Number Placeholder 11">
            <a:extLst>
              <a:ext uri="{FF2B5EF4-FFF2-40B4-BE49-F238E27FC236}">
                <a16:creationId xmlns:a16="http://schemas.microsoft.com/office/drawing/2014/main" id="{EFA3A46E-BF79-02DE-0DF8-B2110F221C73}"/>
              </a:ext>
            </a:extLst>
          </p:cNvPr>
          <p:cNvSpPr>
            <a:spLocks noGrp="1" noRot="1" noMove="1" noResize="1" noEditPoints="1" noAdjustHandles="1" noChangeArrowheads="1" noChangeShapeType="1"/>
          </p:cNvSpPr>
          <p:nvPr>
            <p:ph type="sldNum" sz="quarter" idx="12"/>
          </p:nvPr>
        </p:nvSpPr>
        <p:spPr>
          <a:xfrm>
            <a:off x="6259652" y="6283692"/>
            <a:ext cx="449056" cy="365125"/>
          </a:xfrm>
        </p:spPr>
        <p:txBody>
          <a:bodyPr/>
          <a:lstStyle/>
          <a:p>
            <a:fld id="{3D56D13A-1074-4E58-89B8-6F7197BD218D}" type="slidenum">
              <a:rPr lang="en-GB" smtClean="0"/>
              <a:t>23</a:t>
            </a:fld>
            <a:endParaRPr lang="en-GB" dirty="0"/>
          </a:p>
        </p:txBody>
      </p:sp>
      <p:sp>
        <p:nvSpPr>
          <p:cNvPr id="13" name="Rectangle 12">
            <a:extLst>
              <a:ext uri="{FF2B5EF4-FFF2-40B4-BE49-F238E27FC236}">
                <a16:creationId xmlns:a16="http://schemas.microsoft.com/office/drawing/2014/main" id="{15870353-DB14-4A1E-0690-30399B8952C8}"/>
              </a:ext>
            </a:extLst>
          </p:cNvPr>
          <p:cNvSpPr/>
          <p:nvPr/>
        </p:nvSpPr>
        <p:spPr>
          <a:xfrm>
            <a:off x="2787247" y="209183"/>
            <a:ext cx="6617517"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My Financial Overview</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78F31B76-2FD9-6FB4-A8FE-0DE364B68DF3}"/>
              </a:ext>
            </a:extLst>
          </p:cNvPr>
          <p:cNvPicPr>
            <a:picLocks noChangeAspect="1"/>
          </p:cNvPicPr>
          <p:nvPr/>
        </p:nvPicPr>
        <p:blipFill>
          <a:blip r:embed="rId3"/>
          <a:stretch>
            <a:fillRect/>
          </a:stretch>
        </p:blipFill>
        <p:spPr>
          <a:xfrm>
            <a:off x="3323479" y="1441134"/>
            <a:ext cx="5894641" cy="4284350"/>
          </a:xfrm>
          <a:prstGeom prst="rect">
            <a:avLst/>
          </a:prstGeom>
        </p:spPr>
      </p:pic>
      <p:sp>
        <p:nvSpPr>
          <p:cNvPr id="10" name="TextBox 9">
            <a:extLst>
              <a:ext uri="{FF2B5EF4-FFF2-40B4-BE49-F238E27FC236}">
                <a16:creationId xmlns:a16="http://schemas.microsoft.com/office/drawing/2014/main" id="{9C7BA2F7-FCEA-2FCA-1995-18899D380EB4}"/>
              </a:ext>
            </a:extLst>
          </p:cNvPr>
          <p:cNvSpPr txBox="1"/>
          <p:nvPr/>
        </p:nvSpPr>
        <p:spPr>
          <a:xfrm>
            <a:off x="2241612" y="5935220"/>
            <a:ext cx="2163734" cy="307777"/>
          </a:xfrm>
          <a:prstGeom prst="rect">
            <a:avLst/>
          </a:prstGeom>
          <a:noFill/>
        </p:spPr>
        <p:txBody>
          <a:bodyPr wrap="none" rtlCol="0">
            <a:spAutoFit/>
          </a:bodyPr>
          <a:lstStyle/>
          <a:p>
            <a:r>
              <a:rPr lang="en-GB" sz="1400" b="1" dirty="0"/>
              <a:t>Source: </a:t>
            </a:r>
            <a:r>
              <a:rPr lang="en-GB" sz="1200" dirty="0"/>
              <a:t>sharingpensions.co.uk</a:t>
            </a:r>
          </a:p>
        </p:txBody>
      </p:sp>
      <p:pic>
        <p:nvPicPr>
          <p:cNvPr id="4" name="Picture 3">
            <a:extLst>
              <a:ext uri="{FF2B5EF4-FFF2-40B4-BE49-F238E27FC236}">
                <a16:creationId xmlns:a16="http://schemas.microsoft.com/office/drawing/2014/main" id="{D80A6D6A-D664-76F2-AC05-4BAF5BFF7CF6}"/>
              </a:ext>
            </a:extLst>
          </p:cNvPr>
          <p:cNvPicPr>
            <a:picLocks noChangeAspect="1"/>
          </p:cNvPicPr>
          <p:nvPr/>
        </p:nvPicPr>
        <p:blipFill>
          <a:blip r:embed="rId4"/>
          <a:stretch>
            <a:fillRect/>
          </a:stretch>
        </p:blipFill>
        <p:spPr>
          <a:xfrm>
            <a:off x="5060829" y="6340747"/>
            <a:ext cx="1035170" cy="210320"/>
          </a:xfrm>
          <a:prstGeom prst="rect">
            <a:avLst/>
          </a:prstGeom>
        </p:spPr>
      </p:pic>
    </p:spTree>
    <p:extLst>
      <p:ext uri="{BB962C8B-B14F-4D97-AF65-F5344CB8AC3E}">
        <p14:creationId xmlns:p14="http://schemas.microsoft.com/office/powerpoint/2010/main" val="132409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2504313" y="209183"/>
            <a:ext cx="7183377"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Your Workplace Pension</a:t>
            </a:r>
          </a:p>
        </p:txBody>
      </p:sp>
      <p:sp>
        <p:nvSpPr>
          <p:cNvPr id="2" name="TextBox 1">
            <a:extLst>
              <a:ext uri="{FF2B5EF4-FFF2-40B4-BE49-F238E27FC236}">
                <a16:creationId xmlns:a16="http://schemas.microsoft.com/office/drawing/2014/main" id="{7EBCFB6E-FCA7-7DDE-173B-AC18F7BE65A5}"/>
              </a:ext>
            </a:extLst>
          </p:cNvPr>
          <p:cNvSpPr txBox="1"/>
          <p:nvPr/>
        </p:nvSpPr>
        <p:spPr>
          <a:xfrm flipH="1">
            <a:off x="1254731" y="1650210"/>
            <a:ext cx="9495183" cy="707886"/>
          </a:xfrm>
          <a:prstGeom prst="rect">
            <a:avLst/>
          </a:prstGeom>
          <a:noFill/>
        </p:spPr>
        <p:txBody>
          <a:bodyPr wrap="square" rtlCol="0">
            <a:spAutoFit/>
          </a:bodyPr>
          <a:lstStyle/>
          <a:p>
            <a:pPr algn="ctr"/>
            <a:r>
              <a:rPr lang="en-GB" sz="2000" dirty="0">
                <a:latin typeface="Source Sans Pro" panose="020B0503030403020204" pitchFamily="34" charset="0"/>
                <a:ea typeface="Source Sans Pro" panose="020B0503030403020204" pitchFamily="34" charset="0"/>
              </a:rPr>
              <a:t>Your Workplace Pension is a tax efficient savings arrangement, funded by  you, your employer and HMRC</a:t>
            </a:r>
          </a:p>
        </p:txBody>
      </p:sp>
      <p:sp>
        <p:nvSpPr>
          <p:cNvPr id="4" name="TextBox 3">
            <a:extLst>
              <a:ext uri="{FF2B5EF4-FFF2-40B4-BE49-F238E27FC236}">
                <a16:creationId xmlns:a16="http://schemas.microsoft.com/office/drawing/2014/main" id="{9B969234-5A5B-06DB-67BE-8857DB17EE0F}"/>
              </a:ext>
            </a:extLst>
          </p:cNvPr>
          <p:cNvSpPr txBox="1"/>
          <p:nvPr/>
        </p:nvSpPr>
        <p:spPr>
          <a:xfrm>
            <a:off x="1555477" y="4619248"/>
            <a:ext cx="9355446" cy="707886"/>
          </a:xfrm>
          <a:prstGeom prst="rect">
            <a:avLst/>
          </a:prstGeom>
          <a:noFill/>
        </p:spPr>
        <p:txBody>
          <a:bodyPr wrap="none" rtlCol="0">
            <a:spAutoFit/>
          </a:bodyPr>
          <a:lstStyle/>
          <a:p>
            <a:pPr algn="ctr"/>
            <a:r>
              <a:rPr lang="en-GB" sz="2000" dirty="0">
                <a:latin typeface="Source Sans Pro" panose="020B0503030403020204" pitchFamily="34" charset="0"/>
                <a:ea typeface="Source Sans Pro" panose="020B0503030403020204" pitchFamily="34" charset="0"/>
              </a:rPr>
              <a:t>You are required to contribute a minimum 4% salary to the plan, while Zuken pay 8%, </a:t>
            </a:r>
          </a:p>
          <a:p>
            <a:pPr algn="ctr"/>
            <a:r>
              <a:rPr lang="en-GB" sz="2000" dirty="0">
                <a:latin typeface="Source Sans Pro" panose="020B0503030403020204" pitchFamily="34" charset="0"/>
                <a:ea typeface="Source Sans Pro" panose="020B0503030403020204" pitchFamily="34" charset="0"/>
              </a:rPr>
              <a:t>making a total contribution of 12% salary </a:t>
            </a:r>
          </a:p>
        </p:txBody>
      </p:sp>
      <p:grpSp>
        <p:nvGrpSpPr>
          <p:cNvPr id="15" name="Group 14">
            <a:extLst>
              <a:ext uri="{FF2B5EF4-FFF2-40B4-BE49-F238E27FC236}">
                <a16:creationId xmlns:a16="http://schemas.microsoft.com/office/drawing/2014/main" id="{F6CC6B40-A009-1425-40B5-B278E746F825}"/>
              </a:ext>
            </a:extLst>
          </p:cNvPr>
          <p:cNvGrpSpPr/>
          <p:nvPr/>
        </p:nvGrpSpPr>
        <p:grpSpPr>
          <a:xfrm>
            <a:off x="2049384" y="2625683"/>
            <a:ext cx="8420533" cy="1606633"/>
            <a:chOff x="2049384" y="2625683"/>
            <a:chExt cx="8420533" cy="1606633"/>
          </a:xfrm>
        </p:grpSpPr>
        <p:pic>
          <p:nvPicPr>
            <p:cNvPr id="3" name="Picture 2">
              <a:extLst>
                <a:ext uri="{FF2B5EF4-FFF2-40B4-BE49-F238E27FC236}">
                  <a16:creationId xmlns:a16="http://schemas.microsoft.com/office/drawing/2014/main" id="{1F40D9F0-631F-7C49-3540-B3DA45A615C8}"/>
                </a:ext>
              </a:extLst>
            </p:cNvPr>
            <p:cNvPicPr>
              <a:picLocks noChangeAspect="1"/>
            </p:cNvPicPr>
            <p:nvPr/>
          </p:nvPicPr>
          <p:blipFill>
            <a:blip r:embed="rId3"/>
            <a:stretch>
              <a:fillRect/>
            </a:stretch>
          </p:blipFill>
          <p:spPr>
            <a:xfrm>
              <a:off x="2049384" y="2625683"/>
              <a:ext cx="8420533" cy="1606633"/>
            </a:xfrm>
            <a:prstGeom prst="rect">
              <a:avLst/>
            </a:prstGeom>
          </p:spPr>
        </p:pic>
        <p:sp>
          <p:nvSpPr>
            <p:cNvPr id="5" name="Rectangle 4">
              <a:extLst>
                <a:ext uri="{FF2B5EF4-FFF2-40B4-BE49-F238E27FC236}">
                  <a16:creationId xmlns:a16="http://schemas.microsoft.com/office/drawing/2014/main" id="{A2FB1250-73D7-21A5-8EA8-7AE9F2E8C6CB}"/>
                </a:ext>
              </a:extLst>
            </p:cNvPr>
            <p:cNvSpPr/>
            <p:nvPr/>
          </p:nvSpPr>
          <p:spPr>
            <a:xfrm>
              <a:off x="2290668" y="2745028"/>
              <a:ext cx="837488" cy="173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CEEEE8E-47EF-B547-7535-1EA89C56FE49}"/>
                </a:ext>
              </a:extLst>
            </p:cNvPr>
            <p:cNvSpPr/>
            <p:nvPr/>
          </p:nvSpPr>
          <p:spPr>
            <a:xfrm>
              <a:off x="2333792" y="3450978"/>
              <a:ext cx="1323808" cy="139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Slide Number Placeholder 11">
            <a:extLst>
              <a:ext uri="{FF2B5EF4-FFF2-40B4-BE49-F238E27FC236}">
                <a16:creationId xmlns:a16="http://schemas.microsoft.com/office/drawing/2014/main" id="{9CC42FFE-D0B9-2355-E326-6C72BCFF0AD0}"/>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3</a:t>
            </a:fld>
            <a:endParaRPr lang="en-GB" dirty="0"/>
          </a:p>
        </p:txBody>
      </p:sp>
      <p:pic>
        <p:nvPicPr>
          <p:cNvPr id="18" name="Picture 17">
            <a:extLst>
              <a:ext uri="{FF2B5EF4-FFF2-40B4-BE49-F238E27FC236}">
                <a16:creationId xmlns:a16="http://schemas.microsoft.com/office/drawing/2014/main" id="{A2146FD3-0B40-8A2E-B50E-11B3349F86FE}"/>
              </a:ext>
            </a:extLst>
          </p:cNvPr>
          <p:cNvPicPr>
            <a:picLocks noChangeAspect="1"/>
          </p:cNvPicPr>
          <p:nvPr/>
        </p:nvPicPr>
        <p:blipFill>
          <a:blip r:embed="rId4"/>
          <a:stretch>
            <a:fillRect/>
          </a:stretch>
        </p:blipFill>
        <p:spPr>
          <a:xfrm>
            <a:off x="5060829" y="6340747"/>
            <a:ext cx="1035170" cy="210320"/>
          </a:xfrm>
          <a:prstGeom prst="rect">
            <a:avLst/>
          </a:prstGeom>
        </p:spPr>
      </p:pic>
      <p:cxnSp>
        <p:nvCxnSpPr>
          <p:cNvPr id="20" name="Straight Connector 19">
            <a:extLst>
              <a:ext uri="{FF2B5EF4-FFF2-40B4-BE49-F238E27FC236}">
                <a16:creationId xmlns:a16="http://schemas.microsoft.com/office/drawing/2014/main" id="{85010D12-1D91-597C-2E7E-1A6DA273BFFF}"/>
              </a:ext>
            </a:extLst>
          </p:cNvPr>
          <p:cNvCxnSpPr>
            <a:cxnSpLocks/>
          </p:cNvCxnSpPr>
          <p:nvPr/>
        </p:nvCxnSpPr>
        <p:spPr>
          <a:xfrm>
            <a:off x="6280875" y="6247009"/>
            <a:ext cx="0" cy="401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986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2017805" y="209183"/>
            <a:ext cx="8156400"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What Does Good Look Like?</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DAEA4014-97FF-FFD7-59A2-6CAD3DADD45B}"/>
              </a:ext>
            </a:extLst>
          </p:cNvPr>
          <p:cNvSpPr txBox="1"/>
          <p:nvPr/>
        </p:nvSpPr>
        <p:spPr>
          <a:xfrm>
            <a:off x="468595" y="5294599"/>
            <a:ext cx="11254807" cy="584775"/>
          </a:xfrm>
          <a:prstGeom prst="rect">
            <a:avLst/>
          </a:prstGeom>
          <a:noFill/>
        </p:spPr>
        <p:txBody>
          <a:bodyPr wrap="square" rtlCol="0">
            <a:spAutoFit/>
          </a:bodyPr>
          <a:lstStyle/>
          <a:p>
            <a:pPr algn="ctr"/>
            <a:r>
              <a:rPr lang="en-GB" sz="1600" dirty="0">
                <a:latin typeface="Source Sans Pro" panose="020B0503030403020204" pitchFamily="34" charset="0"/>
                <a:ea typeface="Source Sans Pro" panose="020B0503030403020204" pitchFamily="34" charset="0"/>
              </a:rPr>
              <a:t>The Pension &amp; Lifetime Savings Association (PSLA) publishes an annual standard for current retirement living standards based on today’s costs and services.  The above numbers assume full basic state pension applies.</a:t>
            </a:r>
            <a:endParaRPr lang="en-GB" dirty="0">
              <a:latin typeface="Source Sans Pro" panose="020B0503030403020204" pitchFamily="34" charset="0"/>
              <a:ea typeface="Source Sans Pro" panose="020B0503030403020204" pitchFamily="34" charset="0"/>
            </a:endParaRPr>
          </a:p>
        </p:txBody>
      </p:sp>
      <p:pic>
        <p:nvPicPr>
          <p:cNvPr id="20" name="Picture 19">
            <a:extLst>
              <a:ext uri="{FF2B5EF4-FFF2-40B4-BE49-F238E27FC236}">
                <a16:creationId xmlns:a16="http://schemas.microsoft.com/office/drawing/2014/main" id="{70B37FF8-5C3D-9765-FE5D-8829F6A6EA3B}"/>
              </a:ext>
            </a:extLst>
          </p:cNvPr>
          <p:cNvPicPr>
            <a:picLocks noChangeAspect="1"/>
          </p:cNvPicPr>
          <p:nvPr/>
        </p:nvPicPr>
        <p:blipFill>
          <a:blip r:embed="rId3"/>
          <a:stretch>
            <a:fillRect/>
          </a:stretch>
        </p:blipFill>
        <p:spPr>
          <a:xfrm>
            <a:off x="2871337" y="1437860"/>
            <a:ext cx="6449325" cy="3584712"/>
          </a:xfrm>
          <a:prstGeom prst="rect">
            <a:avLst/>
          </a:prstGeom>
        </p:spPr>
      </p:pic>
      <p:sp>
        <p:nvSpPr>
          <p:cNvPr id="5" name="Slide Number Placeholder 11">
            <a:extLst>
              <a:ext uri="{FF2B5EF4-FFF2-40B4-BE49-F238E27FC236}">
                <a16:creationId xmlns:a16="http://schemas.microsoft.com/office/drawing/2014/main" id="{5654F555-5771-A049-61E7-16E84302757C}"/>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4</a:t>
            </a:fld>
            <a:endParaRPr lang="en-GB" dirty="0"/>
          </a:p>
        </p:txBody>
      </p:sp>
      <p:pic>
        <p:nvPicPr>
          <p:cNvPr id="10" name="Picture 9">
            <a:extLst>
              <a:ext uri="{FF2B5EF4-FFF2-40B4-BE49-F238E27FC236}">
                <a16:creationId xmlns:a16="http://schemas.microsoft.com/office/drawing/2014/main" id="{729C551A-AB5A-A665-6126-D46B2D68E208}"/>
              </a:ext>
            </a:extLst>
          </p:cNvPr>
          <p:cNvPicPr>
            <a:picLocks noChangeAspect="1"/>
          </p:cNvPicPr>
          <p:nvPr/>
        </p:nvPicPr>
        <p:blipFill>
          <a:blip r:embed="rId4"/>
          <a:stretch>
            <a:fillRect/>
          </a:stretch>
        </p:blipFill>
        <p:spPr>
          <a:xfrm>
            <a:off x="5060829" y="6340747"/>
            <a:ext cx="1035170" cy="210320"/>
          </a:xfrm>
          <a:prstGeom prst="rect">
            <a:avLst/>
          </a:prstGeom>
        </p:spPr>
      </p:pic>
      <p:cxnSp>
        <p:nvCxnSpPr>
          <p:cNvPr id="11" name="Straight Connector 10">
            <a:extLst>
              <a:ext uri="{FF2B5EF4-FFF2-40B4-BE49-F238E27FC236}">
                <a16:creationId xmlns:a16="http://schemas.microsoft.com/office/drawing/2014/main" id="{A8505219-C1CD-B434-31EB-9A8A09C645F5}"/>
              </a:ext>
            </a:extLst>
          </p:cNvPr>
          <p:cNvCxnSpPr>
            <a:cxnSpLocks/>
          </p:cNvCxnSpPr>
          <p:nvPr/>
        </p:nvCxnSpPr>
        <p:spPr>
          <a:xfrm>
            <a:off x="6280875" y="6247009"/>
            <a:ext cx="0" cy="401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5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1827054" y="209183"/>
            <a:ext cx="8537915"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Is the State Pension Enough?</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DAEA4014-97FF-FFD7-59A2-6CAD3DADD45B}"/>
              </a:ext>
            </a:extLst>
          </p:cNvPr>
          <p:cNvSpPr txBox="1"/>
          <p:nvPr/>
        </p:nvSpPr>
        <p:spPr>
          <a:xfrm>
            <a:off x="2048516" y="1682250"/>
            <a:ext cx="7907614" cy="3416320"/>
          </a:xfrm>
          <a:prstGeom prst="rect">
            <a:avLst/>
          </a:prstGeom>
          <a:noFill/>
        </p:spPr>
        <p:txBody>
          <a:bodyPr wrap="square" rtlCol="0">
            <a:spAutoFit/>
          </a:bodyPr>
          <a:lstStyle/>
          <a:p>
            <a:pPr marL="285750" indent="-285750" algn="just">
              <a:buFont typeface="Wingdings" panose="05000000000000000000" pitchFamily="2" charset="2"/>
              <a:buChar char="Ø"/>
            </a:pPr>
            <a:r>
              <a:rPr lang="en-GB" dirty="0">
                <a:latin typeface="Source Sans Pro" panose="020B0503030403020204" pitchFamily="34" charset="0"/>
                <a:ea typeface="Source Sans Pro" panose="020B0503030403020204" pitchFamily="34" charset="0"/>
              </a:rPr>
              <a:t>The current full new state pension (2024/25) is £221.20 per week, equivalent to £11,502.40 per annum.</a:t>
            </a:r>
          </a:p>
          <a:p>
            <a:pPr algn="just"/>
            <a:endParaRPr lang="en-GB" dirty="0">
              <a:latin typeface="Source Sans Pro" panose="020B0503030403020204" pitchFamily="34" charset="0"/>
              <a:ea typeface="Source Sans Pro" panose="020B0503030403020204" pitchFamily="34" charset="0"/>
            </a:endParaRPr>
          </a:p>
          <a:p>
            <a:pPr algn="ctr"/>
            <a:r>
              <a:rPr lang="en-GB" dirty="0">
                <a:solidFill>
                  <a:srgbClr val="15497F"/>
                </a:solidFill>
                <a:latin typeface="Source Sans Pro" panose="020B0503030403020204" pitchFamily="34" charset="0"/>
                <a:ea typeface="Source Sans Pro" panose="020B0503030403020204" pitchFamily="34" charset="0"/>
              </a:rPr>
              <a:t>To qualify for the full state pension, you need to complete 35 full years National Insurance contributions (includes periods of employment, self-employment, certain periods on Job Seekers Allowance or other benefits, and Home </a:t>
            </a:r>
          </a:p>
          <a:p>
            <a:pPr algn="ctr"/>
            <a:r>
              <a:rPr lang="en-GB" dirty="0">
                <a:solidFill>
                  <a:srgbClr val="15497F"/>
                </a:solidFill>
                <a:latin typeface="Source Sans Pro" panose="020B0503030403020204" pitchFamily="34" charset="0"/>
                <a:ea typeface="Source Sans Pro" panose="020B0503030403020204" pitchFamily="34" charset="0"/>
              </a:rPr>
              <a:t>Responsibilities Protection.</a:t>
            </a:r>
          </a:p>
          <a:p>
            <a:pPr algn="just"/>
            <a:endParaRPr lang="en-GB" dirty="0">
              <a:latin typeface="Source Sans Pro" panose="020B0503030403020204" pitchFamily="34" charset="0"/>
              <a:ea typeface="Source Sans Pro" panose="020B0503030403020204" pitchFamily="34" charset="0"/>
            </a:endParaRPr>
          </a:p>
          <a:p>
            <a:pPr marL="285750" indent="-285750" algn="just">
              <a:buFont typeface="Wingdings" panose="05000000000000000000" pitchFamily="2" charset="2"/>
              <a:buChar char="Ø"/>
            </a:pPr>
            <a:r>
              <a:rPr lang="en-GB" dirty="0">
                <a:latin typeface="Source Sans Pro" panose="020B0503030403020204" pitchFamily="34" charset="0"/>
                <a:ea typeface="Source Sans Pro" panose="020B0503030403020204" pitchFamily="34" charset="0"/>
              </a:rPr>
              <a:t>Get a state pension forecast – BR19 - to check your entitlement.</a:t>
            </a:r>
          </a:p>
          <a:p>
            <a:pPr algn="just"/>
            <a:endParaRPr lang="en-GB" dirty="0">
              <a:latin typeface="Source Sans Pro" panose="020B0503030403020204" pitchFamily="34" charset="0"/>
              <a:ea typeface="Source Sans Pro" panose="020B0503030403020204" pitchFamily="34" charset="0"/>
            </a:endParaRPr>
          </a:p>
          <a:p>
            <a:pPr marL="285750" indent="-285750" algn="just">
              <a:buFont typeface="Wingdings" panose="05000000000000000000" pitchFamily="2" charset="2"/>
              <a:buChar char="Ø"/>
            </a:pPr>
            <a:r>
              <a:rPr lang="en-GB" dirty="0">
                <a:latin typeface="Source Sans Pro" panose="020B0503030403020204" pitchFamily="34" charset="0"/>
                <a:ea typeface="Source Sans Pro" panose="020B0503030403020204" pitchFamily="34" charset="0"/>
              </a:rPr>
              <a:t>If short – fill the gaps!</a:t>
            </a:r>
          </a:p>
          <a:p>
            <a:endParaRPr lang="en-GB" dirty="0">
              <a:latin typeface="Source Sans Pro" panose="020B0503030403020204" pitchFamily="34" charset="0"/>
              <a:ea typeface="Source Sans Pro" panose="020B0503030403020204" pitchFamily="34" charset="0"/>
            </a:endParaRPr>
          </a:p>
        </p:txBody>
      </p:sp>
      <p:sp>
        <p:nvSpPr>
          <p:cNvPr id="11" name="Slide Number Placeholder 11">
            <a:extLst>
              <a:ext uri="{FF2B5EF4-FFF2-40B4-BE49-F238E27FC236}">
                <a16:creationId xmlns:a16="http://schemas.microsoft.com/office/drawing/2014/main" id="{78E762F6-DA49-2CCA-A9F2-D47A1686611C}"/>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5</a:t>
            </a:fld>
            <a:endParaRPr lang="en-GB" dirty="0"/>
          </a:p>
        </p:txBody>
      </p:sp>
      <p:pic>
        <p:nvPicPr>
          <p:cNvPr id="14" name="Picture 13">
            <a:extLst>
              <a:ext uri="{FF2B5EF4-FFF2-40B4-BE49-F238E27FC236}">
                <a16:creationId xmlns:a16="http://schemas.microsoft.com/office/drawing/2014/main" id="{73CCB4A0-FDC6-4DE6-E986-3A039D8BD641}"/>
              </a:ext>
            </a:extLst>
          </p:cNvPr>
          <p:cNvPicPr>
            <a:picLocks noChangeAspect="1"/>
          </p:cNvPicPr>
          <p:nvPr/>
        </p:nvPicPr>
        <p:blipFill>
          <a:blip r:embed="rId3"/>
          <a:stretch>
            <a:fillRect/>
          </a:stretch>
        </p:blipFill>
        <p:spPr>
          <a:xfrm>
            <a:off x="5060829" y="6340747"/>
            <a:ext cx="1035170" cy="210320"/>
          </a:xfrm>
          <a:prstGeom prst="rect">
            <a:avLst/>
          </a:prstGeom>
        </p:spPr>
      </p:pic>
      <p:cxnSp>
        <p:nvCxnSpPr>
          <p:cNvPr id="15" name="Straight Connector 14">
            <a:extLst>
              <a:ext uri="{FF2B5EF4-FFF2-40B4-BE49-F238E27FC236}">
                <a16:creationId xmlns:a16="http://schemas.microsoft.com/office/drawing/2014/main" id="{8422AD1A-A7D7-DC47-8686-5014BA6DE3E7}"/>
              </a:ext>
            </a:extLst>
          </p:cNvPr>
          <p:cNvCxnSpPr>
            <a:cxnSpLocks/>
          </p:cNvCxnSpPr>
          <p:nvPr/>
        </p:nvCxnSpPr>
        <p:spPr>
          <a:xfrm>
            <a:off x="6280875" y="6247009"/>
            <a:ext cx="0" cy="401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192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1653935" y="209183"/>
            <a:ext cx="8884163"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Building Your Retirement Plan</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88BCDC6C-DB53-68FF-7AB1-68269E186B21}"/>
              </a:ext>
            </a:extLst>
          </p:cNvPr>
          <p:cNvSpPr txBox="1"/>
          <p:nvPr/>
        </p:nvSpPr>
        <p:spPr>
          <a:xfrm>
            <a:off x="2429026" y="1408852"/>
            <a:ext cx="7092819" cy="461665"/>
          </a:xfrm>
          <a:prstGeom prst="rect">
            <a:avLst/>
          </a:prstGeom>
          <a:noFill/>
        </p:spPr>
        <p:txBody>
          <a:bodyPr wrap="square">
            <a:spAutoFit/>
          </a:bodyPr>
          <a:lstStyle/>
          <a:p>
            <a:pPr marL="0" indent="0" algn="ctr" fontAlgn="base">
              <a:buNone/>
            </a:pPr>
            <a:r>
              <a:rPr lang="en-GB" sz="2400" dirty="0">
                <a:solidFill>
                  <a:srgbClr val="15497F"/>
                </a:solidFill>
                <a:latin typeface="Source Sans Pro" panose="020B0503030403020204" pitchFamily="34" charset="0"/>
                <a:ea typeface="Source Sans Pro" panose="020B0503030403020204" pitchFamily="34" charset="0"/>
              </a:rPr>
              <a:t>What Does it Cost Me?</a:t>
            </a:r>
          </a:p>
        </p:txBody>
      </p:sp>
      <p:sp>
        <p:nvSpPr>
          <p:cNvPr id="11" name="TextBox 10">
            <a:extLst>
              <a:ext uri="{FF2B5EF4-FFF2-40B4-BE49-F238E27FC236}">
                <a16:creationId xmlns:a16="http://schemas.microsoft.com/office/drawing/2014/main" id="{A6B3C63A-6987-9C1E-F7F4-970259998665}"/>
              </a:ext>
            </a:extLst>
          </p:cNvPr>
          <p:cNvSpPr txBox="1"/>
          <p:nvPr/>
        </p:nvSpPr>
        <p:spPr>
          <a:xfrm>
            <a:off x="1653934" y="4402047"/>
            <a:ext cx="8643004" cy="1323439"/>
          </a:xfrm>
          <a:prstGeom prst="rect">
            <a:avLst/>
          </a:prstGeom>
          <a:noFill/>
        </p:spPr>
        <p:txBody>
          <a:bodyPr wrap="square">
            <a:spAutoFit/>
          </a:bodyPr>
          <a:lstStyle/>
          <a:p>
            <a:pPr marL="0" indent="0" algn="ctr" fontAlgn="base">
              <a:buNone/>
            </a:pPr>
            <a:r>
              <a:rPr lang="en-GB" sz="2000" dirty="0">
                <a:latin typeface="Source Sans Pro" panose="020B0503030403020204" pitchFamily="34" charset="0"/>
                <a:ea typeface="Source Sans Pro" panose="020B0503030403020204" pitchFamily="34" charset="0"/>
              </a:rPr>
              <a:t>This can be boosted further by paying extra personal contributions and/or opting for Salary Exchange where you opt to reduce your salary in exchange for a higher Employer Pension Contribution and benefit from additional National Insurance savings</a:t>
            </a:r>
          </a:p>
        </p:txBody>
      </p:sp>
      <p:sp>
        <p:nvSpPr>
          <p:cNvPr id="5" name="Rectangle: Rounded Corners 4">
            <a:extLst>
              <a:ext uri="{FF2B5EF4-FFF2-40B4-BE49-F238E27FC236}">
                <a16:creationId xmlns:a16="http://schemas.microsoft.com/office/drawing/2014/main" id="{7F3633AD-3D34-E41C-6B17-C5D40C81BFB3}"/>
              </a:ext>
            </a:extLst>
          </p:cNvPr>
          <p:cNvSpPr/>
          <p:nvPr/>
        </p:nvSpPr>
        <p:spPr>
          <a:xfrm>
            <a:off x="878094" y="2153477"/>
            <a:ext cx="4407017" cy="177579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b="1" kern="100" dirty="0">
                <a:effectLst/>
                <a:latin typeface="Source Sans Pro" panose="020B0503030403020204" pitchFamily="34" charset="0"/>
                <a:ea typeface="Source Sans Pro" panose="020B0503030403020204" pitchFamily="34" charset="0"/>
                <a:cs typeface="Times New Roman" panose="02020603050405020304" pitchFamily="18" charset="0"/>
              </a:rPr>
              <a:t>Example 1 – Basic Rate Taxpayer</a:t>
            </a:r>
          </a:p>
          <a:p>
            <a:r>
              <a:rPr lang="en-GB" sz="1400" kern="100" dirty="0">
                <a:effectLst/>
                <a:latin typeface="Source Sans Pro" panose="020B0503030403020204" pitchFamily="34" charset="0"/>
                <a:ea typeface="Source Sans Pro" panose="020B0503030403020204" pitchFamily="34" charset="0"/>
                <a:cs typeface="Times New Roman" panose="02020603050405020304" pitchFamily="18" charset="0"/>
              </a:rPr>
              <a:t>If you earn £25,000 and contribute 4% of salary:</a:t>
            </a:r>
          </a:p>
          <a:p>
            <a:pPr marL="285750" indent="-285750">
              <a:buFont typeface="Arial" panose="020B0604020202020204" pitchFamily="34" charset="0"/>
              <a:buChar char="•"/>
            </a:pPr>
            <a:r>
              <a:rPr lang="en-GB" sz="1400" kern="100" dirty="0">
                <a:effectLst/>
                <a:latin typeface="Source Sans Pro" panose="020B0503030403020204" pitchFamily="34" charset="0"/>
                <a:ea typeface="Source Sans Pro" panose="020B0503030403020204" pitchFamily="34" charset="0"/>
                <a:cs typeface="Times New Roman" panose="02020603050405020304" pitchFamily="18" charset="0"/>
              </a:rPr>
              <a:t>Your payment is £83.33 per month</a:t>
            </a:r>
          </a:p>
          <a:p>
            <a:pPr marL="285750" indent="-285750">
              <a:buFont typeface="Arial" panose="020B0604020202020204" pitchFamily="34" charset="0"/>
              <a:buChar char="•"/>
            </a:pPr>
            <a:r>
              <a:rPr lang="en-GB" sz="1400" kern="100" dirty="0">
                <a:latin typeface="Source Sans Pro" panose="020B0503030403020204" pitchFamily="34" charset="0"/>
                <a:ea typeface="Source Sans Pro" panose="020B0503030403020204" pitchFamily="34" charset="0"/>
                <a:cs typeface="Times New Roman" panose="02020603050405020304" pitchFamily="18" charset="0"/>
              </a:rPr>
              <a:t>Zuken’s payment is £166.67 per month</a:t>
            </a:r>
          </a:p>
          <a:p>
            <a:r>
              <a:rPr lang="en-GB" sz="1400" kern="100" dirty="0">
                <a:effectLst/>
                <a:latin typeface="Source Sans Pro" panose="020B0503030403020204" pitchFamily="34" charset="0"/>
                <a:ea typeface="Source Sans Pro" panose="020B0503030403020204" pitchFamily="34" charset="0"/>
                <a:cs typeface="Times New Roman" panose="02020603050405020304" pitchFamily="18" charset="0"/>
              </a:rPr>
              <a:t>£250.00 per month goes  into your Pension Account each month, but only costs you £66.67 of your take-home pay</a:t>
            </a:r>
          </a:p>
        </p:txBody>
      </p:sp>
      <p:sp>
        <p:nvSpPr>
          <p:cNvPr id="14" name="Rectangle: Rounded Corners 13">
            <a:extLst>
              <a:ext uri="{FF2B5EF4-FFF2-40B4-BE49-F238E27FC236}">
                <a16:creationId xmlns:a16="http://schemas.microsoft.com/office/drawing/2014/main" id="{49D07E65-9E77-EA2C-7422-46821F07554B}"/>
              </a:ext>
            </a:extLst>
          </p:cNvPr>
          <p:cNvSpPr/>
          <p:nvPr/>
        </p:nvSpPr>
        <p:spPr>
          <a:xfrm>
            <a:off x="6131081" y="2150165"/>
            <a:ext cx="4407017" cy="177579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b="1" kern="100" dirty="0">
                <a:effectLst/>
                <a:latin typeface="Source Sans Pro" panose="020B0503030403020204" pitchFamily="34" charset="0"/>
                <a:ea typeface="Source Sans Pro" panose="020B0503030403020204" pitchFamily="34" charset="0"/>
                <a:cs typeface="Times New Roman" panose="02020603050405020304" pitchFamily="18" charset="0"/>
              </a:rPr>
              <a:t>Example 2 – Higher Rate Taxpayer</a:t>
            </a:r>
          </a:p>
          <a:p>
            <a:r>
              <a:rPr lang="en-GB" sz="1400" kern="100" dirty="0">
                <a:effectLst/>
                <a:latin typeface="Source Sans Pro" panose="020B0503030403020204" pitchFamily="34" charset="0"/>
                <a:ea typeface="Source Sans Pro" panose="020B0503030403020204" pitchFamily="34" charset="0"/>
                <a:cs typeface="Times New Roman" panose="02020603050405020304" pitchFamily="18" charset="0"/>
              </a:rPr>
              <a:t>If you earn £55,000 and contribute 4% of salary:</a:t>
            </a:r>
          </a:p>
          <a:p>
            <a:pPr marL="285750" indent="-285750">
              <a:buFont typeface="Arial" panose="020B0604020202020204" pitchFamily="34" charset="0"/>
              <a:buChar char="•"/>
            </a:pPr>
            <a:r>
              <a:rPr lang="en-GB" sz="1400" kern="100" dirty="0">
                <a:effectLst/>
                <a:latin typeface="Source Sans Pro" panose="020B0503030403020204" pitchFamily="34" charset="0"/>
                <a:ea typeface="Source Sans Pro" panose="020B0503030403020204" pitchFamily="34" charset="0"/>
                <a:cs typeface="Times New Roman" panose="02020603050405020304" pitchFamily="18" charset="0"/>
              </a:rPr>
              <a:t>Your payment is £183.33 per month</a:t>
            </a:r>
          </a:p>
          <a:p>
            <a:pPr marL="285750" indent="-285750">
              <a:buFont typeface="Arial" panose="020B0604020202020204" pitchFamily="34" charset="0"/>
              <a:buChar char="•"/>
            </a:pPr>
            <a:r>
              <a:rPr lang="en-GB" sz="1400" kern="100" dirty="0">
                <a:latin typeface="Source Sans Pro" panose="020B0503030403020204" pitchFamily="34" charset="0"/>
                <a:ea typeface="Source Sans Pro" panose="020B0503030403020204" pitchFamily="34" charset="0"/>
                <a:cs typeface="Times New Roman" panose="02020603050405020304" pitchFamily="18" charset="0"/>
              </a:rPr>
              <a:t>Zuken’s payment is £366.67 per month</a:t>
            </a:r>
          </a:p>
          <a:p>
            <a:r>
              <a:rPr lang="en-GB" sz="1400" kern="100" dirty="0">
                <a:effectLst/>
                <a:latin typeface="Source Sans Pro" panose="020B0503030403020204" pitchFamily="34" charset="0"/>
                <a:ea typeface="Source Sans Pro" panose="020B0503030403020204" pitchFamily="34" charset="0"/>
                <a:cs typeface="Times New Roman" panose="02020603050405020304" pitchFamily="18" charset="0"/>
              </a:rPr>
              <a:t>£550.00 per month goes  into your Pension Account each month, but only costs you £110.00 of your take home pay</a:t>
            </a:r>
          </a:p>
        </p:txBody>
      </p:sp>
      <p:cxnSp>
        <p:nvCxnSpPr>
          <p:cNvPr id="10" name="Straight Connector 9">
            <a:extLst>
              <a:ext uri="{FF2B5EF4-FFF2-40B4-BE49-F238E27FC236}">
                <a16:creationId xmlns:a16="http://schemas.microsoft.com/office/drawing/2014/main" id="{97DA048A-788B-816F-06E9-781EB1F7EDC9}"/>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15" name="Slide Number Placeholder 11">
            <a:extLst>
              <a:ext uri="{FF2B5EF4-FFF2-40B4-BE49-F238E27FC236}">
                <a16:creationId xmlns:a16="http://schemas.microsoft.com/office/drawing/2014/main" id="{53DBB998-D6EE-8259-6194-89D8353B01FE}"/>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6</a:t>
            </a:fld>
            <a:endParaRPr lang="en-GB" dirty="0"/>
          </a:p>
        </p:txBody>
      </p:sp>
      <p:pic>
        <p:nvPicPr>
          <p:cNvPr id="16" name="Picture 15">
            <a:extLst>
              <a:ext uri="{FF2B5EF4-FFF2-40B4-BE49-F238E27FC236}">
                <a16:creationId xmlns:a16="http://schemas.microsoft.com/office/drawing/2014/main" id="{F30693CE-9F5A-D42A-0D13-5882B7D278D0}"/>
              </a:ext>
            </a:extLst>
          </p:cNvPr>
          <p:cNvPicPr>
            <a:picLocks noChangeAspect="1"/>
          </p:cNvPicPr>
          <p:nvPr/>
        </p:nvPicPr>
        <p:blipFill>
          <a:blip r:embed="rId3"/>
          <a:stretch>
            <a:fillRect/>
          </a:stretch>
        </p:blipFill>
        <p:spPr>
          <a:xfrm>
            <a:off x="5060829" y="6340747"/>
            <a:ext cx="1035170" cy="210320"/>
          </a:xfrm>
          <a:prstGeom prst="rect">
            <a:avLst/>
          </a:prstGeom>
        </p:spPr>
      </p:pic>
      <p:cxnSp>
        <p:nvCxnSpPr>
          <p:cNvPr id="18" name="Straight Connector 17">
            <a:extLst>
              <a:ext uri="{FF2B5EF4-FFF2-40B4-BE49-F238E27FC236}">
                <a16:creationId xmlns:a16="http://schemas.microsoft.com/office/drawing/2014/main" id="{1B4273E7-28E7-812D-3325-B3C65B1CBB0F}"/>
              </a:ext>
            </a:extLst>
          </p:cNvPr>
          <p:cNvCxnSpPr>
            <a:cxnSpLocks/>
          </p:cNvCxnSpPr>
          <p:nvPr/>
        </p:nvCxnSpPr>
        <p:spPr>
          <a:xfrm>
            <a:off x="6280875" y="6247009"/>
            <a:ext cx="0" cy="401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235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3745844" y="209183"/>
            <a:ext cx="4700325"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Rules of Thumb</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12F12694-9FB1-1A7C-BF84-31D6C4ECAF7C}"/>
              </a:ext>
            </a:extLst>
          </p:cNvPr>
          <p:cNvSpPr txBox="1"/>
          <p:nvPr/>
        </p:nvSpPr>
        <p:spPr>
          <a:xfrm>
            <a:off x="6002323" y="2093843"/>
            <a:ext cx="343364" cy="369332"/>
          </a:xfrm>
          <a:prstGeom prst="rect">
            <a:avLst/>
          </a:prstGeom>
          <a:noFill/>
        </p:spPr>
        <p:txBody>
          <a:bodyPr wrap="none" rtlCol="0">
            <a:spAutoFit/>
          </a:bodyPr>
          <a:lstStyle/>
          <a:p>
            <a:r>
              <a:rPr lang="en-GB" dirty="0"/>
              <a:t>   </a:t>
            </a:r>
          </a:p>
        </p:txBody>
      </p:sp>
      <p:graphicFrame>
        <p:nvGraphicFramePr>
          <p:cNvPr id="4" name="Table 3">
            <a:extLst>
              <a:ext uri="{FF2B5EF4-FFF2-40B4-BE49-F238E27FC236}">
                <a16:creationId xmlns:a16="http://schemas.microsoft.com/office/drawing/2014/main" id="{918C77EF-DBFE-45E1-40E6-FA1A5ED56C23}"/>
              </a:ext>
            </a:extLst>
          </p:cNvPr>
          <p:cNvGraphicFramePr>
            <a:graphicFrameLocks noGrp="1"/>
          </p:cNvGraphicFramePr>
          <p:nvPr>
            <p:extLst>
              <p:ext uri="{D42A27DB-BD31-4B8C-83A1-F6EECF244321}">
                <p14:modId xmlns:p14="http://schemas.microsoft.com/office/powerpoint/2010/main" val="2468006325"/>
              </p:ext>
            </p:extLst>
          </p:nvPr>
        </p:nvGraphicFramePr>
        <p:xfrm>
          <a:off x="2358887" y="1600936"/>
          <a:ext cx="7507355" cy="2225040"/>
        </p:xfrm>
        <a:graphic>
          <a:graphicData uri="http://schemas.openxmlformats.org/drawingml/2006/table">
            <a:tbl>
              <a:tblPr firstRow="1" bandRow="1">
                <a:tableStyleId>{5C22544A-7EE6-4342-B048-85BDC9FD1C3A}</a:tableStyleId>
              </a:tblPr>
              <a:tblGrid>
                <a:gridCol w="3870700">
                  <a:extLst>
                    <a:ext uri="{9D8B030D-6E8A-4147-A177-3AD203B41FA5}">
                      <a16:colId xmlns:a16="http://schemas.microsoft.com/office/drawing/2014/main" val="2206650206"/>
                    </a:ext>
                  </a:extLst>
                </a:gridCol>
                <a:gridCol w="3636655">
                  <a:extLst>
                    <a:ext uri="{9D8B030D-6E8A-4147-A177-3AD203B41FA5}">
                      <a16:colId xmlns:a16="http://schemas.microsoft.com/office/drawing/2014/main" val="2817614001"/>
                    </a:ext>
                  </a:extLst>
                </a:gridCol>
              </a:tblGrid>
              <a:tr h="370840">
                <a:tc>
                  <a:txBody>
                    <a:bodyPr/>
                    <a:lstStyle/>
                    <a:p>
                      <a:r>
                        <a:rPr lang="en-GB" dirty="0"/>
                        <a:t>Age</a:t>
                      </a:r>
                    </a:p>
                  </a:txBody>
                  <a:tcPr/>
                </a:tc>
                <a:tc>
                  <a:txBody>
                    <a:bodyPr/>
                    <a:lstStyle/>
                    <a:p>
                      <a:r>
                        <a:rPr lang="en-GB" dirty="0"/>
                        <a:t>Target Pension Fund Value</a:t>
                      </a:r>
                    </a:p>
                  </a:txBody>
                  <a:tcPr/>
                </a:tc>
                <a:extLst>
                  <a:ext uri="{0D108BD9-81ED-4DB2-BD59-A6C34878D82A}">
                    <a16:rowId xmlns:a16="http://schemas.microsoft.com/office/drawing/2014/main" val="3408408682"/>
                  </a:ext>
                </a:extLst>
              </a:tr>
              <a:tr h="370840">
                <a:tc>
                  <a:txBody>
                    <a:bodyPr/>
                    <a:lstStyle/>
                    <a:p>
                      <a:r>
                        <a:rPr lang="en-GB" dirty="0"/>
                        <a:t>30</a:t>
                      </a:r>
                    </a:p>
                  </a:txBody>
                  <a:tcPr/>
                </a:tc>
                <a:tc>
                  <a:txBody>
                    <a:bodyPr/>
                    <a:lstStyle/>
                    <a:p>
                      <a:r>
                        <a:rPr lang="en-GB" dirty="0"/>
                        <a:t>1 x Salary</a:t>
                      </a:r>
                    </a:p>
                  </a:txBody>
                  <a:tcPr/>
                </a:tc>
                <a:extLst>
                  <a:ext uri="{0D108BD9-81ED-4DB2-BD59-A6C34878D82A}">
                    <a16:rowId xmlns:a16="http://schemas.microsoft.com/office/drawing/2014/main" val="3696386678"/>
                  </a:ext>
                </a:extLst>
              </a:tr>
              <a:tr h="370840">
                <a:tc>
                  <a:txBody>
                    <a:bodyPr/>
                    <a:lstStyle/>
                    <a:p>
                      <a:r>
                        <a:rPr lang="en-GB" dirty="0"/>
                        <a:t>40</a:t>
                      </a:r>
                    </a:p>
                  </a:txBody>
                  <a:tcPr/>
                </a:tc>
                <a:tc>
                  <a:txBody>
                    <a:bodyPr/>
                    <a:lstStyle/>
                    <a:p>
                      <a:r>
                        <a:rPr lang="en-GB" dirty="0"/>
                        <a:t>3 x Salary</a:t>
                      </a:r>
                    </a:p>
                  </a:txBody>
                  <a:tcPr/>
                </a:tc>
                <a:extLst>
                  <a:ext uri="{0D108BD9-81ED-4DB2-BD59-A6C34878D82A}">
                    <a16:rowId xmlns:a16="http://schemas.microsoft.com/office/drawing/2014/main" val="1132283090"/>
                  </a:ext>
                </a:extLst>
              </a:tr>
              <a:tr h="370840">
                <a:tc>
                  <a:txBody>
                    <a:bodyPr/>
                    <a:lstStyle/>
                    <a:p>
                      <a:r>
                        <a:rPr lang="en-GB" dirty="0"/>
                        <a:t>50</a:t>
                      </a:r>
                    </a:p>
                  </a:txBody>
                  <a:tcPr/>
                </a:tc>
                <a:tc>
                  <a:txBody>
                    <a:bodyPr/>
                    <a:lstStyle/>
                    <a:p>
                      <a:r>
                        <a:rPr lang="en-GB" dirty="0"/>
                        <a:t>6 x Salary</a:t>
                      </a:r>
                    </a:p>
                  </a:txBody>
                  <a:tcPr/>
                </a:tc>
                <a:extLst>
                  <a:ext uri="{0D108BD9-81ED-4DB2-BD59-A6C34878D82A}">
                    <a16:rowId xmlns:a16="http://schemas.microsoft.com/office/drawing/2014/main" val="3746546977"/>
                  </a:ext>
                </a:extLst>
              </a:tr>
              <a:tr h="370840">
                <a:tc>
                  <a:txBody>
                    <a:bodyPr/>
                    <a:lstStyle/>
                    <a:p>
                      <a:r>
                        <a:rPr lang="en-GB" dirty="0"/>
                        <a:t>60</a:t>
                      </a:r>
                    </a:p>
                  </a:txBody>
                  <a:tcPr/>
                </a:tc>
                <a:tc>
                  <a:txBody>
                    <a:bodyPr/>
                    <a:lstStyle/>
                    <a:p>
                      <a:r>
                        <a:rPr lang="en-GB" dirty="0"/>
                        <a:t>8 x Salary</a:t>
                      </a:r>
                    </a:p>
                  </a:txBody>
                  <a:tcPr/>
                </a:tc>
                <a:extLst>
                  <a:ext uri="{0D108BD9-81ED-4DB2-BD59-A6C34878D82A}">
                    <a16:rowId xmlns:a16="http://schemas.microsoft.com/office/drawing/2014/main" val="3680520958"/>
                  </a:ext>
                </a:extLst>
              </a:tr>
              <a:tr h="370840">
                <a:tc>
                  <a:txBody>
                    <a:bodyPr/>
                    <a:lstStyle/>
                    <a:p>
                      <a:r>
                        <a:rPr lang="en-GB" dirty="0"/>
                        <a:t>67</a:t>
                      </a:r>
                    </a:p>
                  </a:txBody>
                  <a:tcPr/>
                </a:tc>
                <a:tc>
                  <a:txBody>
                    <a:bodyPr/>
                    <a:lstStyle/>
                    <a:p>
                      <a:r>
                        <a:rPr lang="en-GB" dirty="0"/>
                        <a:t>10 x Salary</a:t>
                      </a:r>
                    </a:p>
                  </a:txBody>
                  <a:tcPr/>
                </a:tc>
                <a:extLst>
                  <a:ext uri="{0D108BD9-81ED-4DB2-BD59-A6C34878D82A}">
                    <a16:rowId xmlns:a16="http://schemas.microsoft.com/office/drawing/2014/main" val="930314013"/>
                  </a:ext>
                </a:extLst>
              </a:tr>
            </a:tbl>
          </a:graphicData>
        </a:graphic>
      </p:graphicFrame>
      <p:sp>
        <p:nvSpPr>
          <p:cNvPr id="5" name="TextBox 4">
            <a:extLst>
              <a:ext uri="{FF2B5EF4-FFF2-40B4-BE49-F238E27FC236}">
                <a16:creationId xmlns:a16="http://schemas.microsoft.com/office/drawing/2014/main" id="{F621359E-F86D-5EFC-2523-A246C1212C82}"/>
              </a:ext>
            </a:extLst>
          </p:cNvPr>
          <p:cNvSpPr txBox="1"/>
          <p:nvPr/>
        </p:nvSpPr>
        <p:spPr>
          <a:xfrm>
            <a:off x="1605374" y="4136976"/>
            <a:ext cx="9264341" cy="1754326"/>
          </a:xfrm>
          <a:prstGeom prst="rect">
            <a:avLst/>
          </a:prstGeom>
          <a:noFill/>
        </p:spPr>
        <p:txBody>
          <a:bodyPr wrap="square" rtlCol="0">
            <a:spAutoFit/>
          </a:bodyPr>
          <a:lstStyle/>
          <a:p>
            <a:pPr algn="just"/>
            <a:r>
              <a:rPr lang="en-GB" dirty="0">
                <a:latin typeface="Source Sans Pro" panose="020B0503030403020204" pitchFamily="34" charset="0"/>
                <a:ea typeface="Source Sans Pro" panose="020B0503030403020204" pitchFamily="34" charset="0"/>
              </a:rPr>
              <a:t>The above numbers are based on research provided by Fidelity, linked to the “4% rule”, assuming you aim to draw a sustainable income of 4% per annum gross for the remainder of your lifetime.</a:t>
            </a:r>
          </a:p>
          <a:p>
            <a:pPr algn="just"/>
            <a:endParaRPr lang="en-GB" dirty="0">
              <a:latin typeface="Source Sans Pro" panose="020B0503030403020204" pitchFamily="34" charset="0"/>
              <a:ea typeface="Source Sans Pro" panose="020B0503030403020204" pitchFamily="34" charset="0"/>
            </a:endParaRPr>
          </a:p>
          <a:p>
            <a:pPr algn="just"/>
            <a:r>
              <a:rPr lang="en-GB" dirty="0">
                <a:latin typeface="Source Sans Pro" panose="020B0503030403020204" pitchFamily="34" charset="0"/>
                <a:ea typeface="Source Sans Pro" panose="020B0503030403020204" pitchFamily="34" charset="0"/>
              </a:rPr>
              <a:t>As a rule of thumb, this is not offered as advice but helps to provide a realistic milestone to which one can adjust plans over future years.</a:t>
            </a:r>
          </a:p>
        </p:txBody>
      </p:sp>
      <p:cxnSp>
        <p:nvCxnSpPr>
          <p:cNvPr id="11" name="Straight Connector 10">
            <a:extLst>
              <a:ext uri="{FF2B5EF4-FFF2-40B4-BE49-F238E27FC236}">
                <a16:creationId xmlns:a16="http://schemas.microsoft.com/office/drawing/2014/main" id="{B5A33757-BEC2-1192-BC77-73E4C707B2D9}"/>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85B57ED-D0B8-5E51-841E-AE28564483A3}"/>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15" name="Slide Number Placeholder 11">
            <a:extLst>
              <a:ext uri="{FF2B5EF4-FFF2-40B4-BE49-F238E27FC236}">
                <a16:creationId xmlns:a16="http://schemas.microsoft.com/office/drawing/2014/main" id="{53BF26D5-8B83-9F7D-4118-DCD4544F3172}"/>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7</a:t>
            </a:fld>
            <a:endParaRPr lang="en-GB" dirty="0"/>
          </a:p>
        </p:txBody>
      </p:sp>
      <p:pic>
        <p:nvPicPr>
          <p:cNvPr id="16" name="Picture 15">
            <a:extLst>
              <a:ext uri="{FF2B5EF4-FFF2-40B4-BE49-F238E27FC236}">
                <a16:creationId xmlns:a16="http://schemas.microsoft.com/office/drawing/2014/main" id="{BFEC99A2-5597-F7D0-FA71-2BD9A42E8E15}"/>
              </a:ext>
            </a:extLst>
          </p:cNvPr>
          <p:cNvPicPr>
            <a:picLocks noChangeAspect="1"/>
          </p:cNvPicPr>
          <p:nvPr/>
        </p:nvPicPr>
        <p:blipFill>
          <a:blip r:embed="rId3"/>
          <a:stretch>
            <a:fillRect/>
          </a:stretch>
        </p:blipFill>
        <p:spPr>
          <a:xfrm>
            <a:off x="5060829" y="6340747"/>
            <a:ext cx="1035170" cy="210320"/>
          </a:xfrm>
          <a:prstGeom prst="rect">
            <a:avLst/>
          </a:prstGeom>
        </p:spPr>
      </p:pic>
      <p:cxnSp>
        <p:nvCxnSpPr>
          <p:cNvPr id="18" name="Straight Connector 17">
            <a:extLst>
              <a:ext uri="{FF2B5EF4-FFF2-40B4-BE49-F238E27FC236}">
                <a16:creationId xmlns:a16="http://schemas.microsoft.com/office/drawing/2014/main" id="{C6866E62-DF3F-9C66-F3FF-225B7F5711AB}"/>
              </a:ext>
            </a:extLst>
          </p:cNvPr>
          <p:cNvCxnSpPr>
            <a:cxnSpLocks/>
          </p:cNvCxnSpPr>
          <p:nvPr/>
        </p:nvCxnSpPr>
        <p:spPr>
          <a:xfrm>
            <a:off x="6280875" y="6247009"/>
            <a:ext cx="0" cy="401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506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1653935" y="209183"/>
            <a:ext cx="8884163"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Building Your Retirement Plan</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88BCDC6C-DB53-68FF-7AB1-68269E186B21}"/>
              </a:ext>
            </a:extLst>
          </p:cNvPr>
          <p:cNvSpPr txBox="1"/>
          <p:nvPr/>
        </p:nvSpPr>
        <p:spPr>
          <a:xfrm>
            <a:off x="2455913" y="1762451"/>
            <a:ext cx="7092819" cy="461665"/>
          </a:xfrm>
          <a:prstGeom prst="rect">
            <a:avLst/>
          </a:prstGeom>
          <a:noFill/>
        </p:spPr>
        <p:txBody>
          <a:bodyPr wrap="square">
            <a:spAutoFit/>
          </a:bodyPr>
          <a:lstStyle/>
          <a:p>
            <a:pPr marL="0" indent="0" algn="ctr" fontAlgn="base">
              <a:buNone/>
            </a:pPr>
            <a:r>
              <a:rPr lang="en-GB" sz="2400" dirty="0">
                <a:solidFill>
                  <a:srgbClr val="15497F"/>
                </a:solidFill>
                <a:latin typeface="Source Sans Pro" panose="020B0503030403020204" pitchFamily="34" charset="0"/>
                <a:ea typeface="Source Sans Pro" panose="020B0503030403020204" pitchFamily="34" charset="0"/>
              </a:rPr>
              <a:t>Your pension pot is funded by contributions paid in:</a:t>
            </a:r>
          </a:p>
        </p:txBody>
      </p:sp>
      <p:sp>
        <p:nvSpPr>
          <p:cNvPr id="3" name="TextBox 2">
            <a:extLst>
              <a:ext uri="{FF2B5EF4-FFF2-40B4-BE49-F238E27FC236}">
                <a16:creationId xmlns:a16="http://schemas.microsoft.com/office/drawing/2014/main" id="{B11B75D2-A84A-BBA3-5BB8-4408579638A2}"/>
              </a:ext>
            </a:extLst>
          </p:cNvPr>
          <p:cNvSpPr txBox="1"/>
          <p:nvPr/>
        </p:nvSpPr>
        <p:spPr>
          <a:xfrm>
            <a:off x="1371608" y="2570025"/>
            <a:ext cx="9498107" cy="2462213"/>
          </a:xfrm>
          <a:prstGeom prst="rect">
            <a:avLst/>
          </a:prstGeom>
          <a:noFill/>
        </p:spPr>
        <p:txBody>
          <a:bodyPr wrap="square" rtlCol="0">
            <a:spAutoFit/>
          </a:bodyPr>
          <a:lstStyle/>
          <a:p>
            <a:pPr marL="1257300" lvl="2" indent="-342900" fontAlgn="base">
              <a:buFont typeface="Wingdings" panose="05000000000000000000" pitchFamily="2" charset="2"/>
              <a:buChar char="Ø"/>
            </a:pPr>
            <a:r>
              <a:rPr lang="en-GB" sz="2200" dirty="0">
                <a:latin typeface="Source Sans Pro" panose="020B0503030403020204" pitchFamily="34" charset="0"/>
                <a:ea typeface="Source Sans Pro" panose="020B0503030403020204" pitchFamily="34" charset="0"/>
              </a:rPr>
              <a:t> By the company – 8% salary</a:t>
            </a:r>
          </a:p>
          <a:p>
            <a:pPr lvl="2" fontAlgn="base">
              <a:buFont typeface="Wingdings" panose="05000000000000000000" pitchFamily="2" charset="2"/>
              <a:buChar char="Ø"/>
            </a:pPr>
            <a:endParaRPr lang="en-GB" sz="2200" dirty="0">
              <a:latin typeface="Source Sans Pro" panose="020B0503030403020204" pitchFamily="34" charset="0"/>
              <a:ea typeface="Source Sans Pro" panose="020B0503030403020204" pitchFamily="34" charset="0"/>
            </a:endParaRPr>
          </a:p>
          <a:p>
            <a:pPr lvl="2" fontAlgn="base">
              <a:buFont typeface="Wingdings" panose="05000000000000000000" pitchFamily="2" charset="2"/>
              <a:buChar char="Ø"/>
            </a:pPr>
            <a:r>
              <a:rPr lang="en-GB" sz="2200" dirty="0">
                <a:latin typeface="Source Sans Pro" panose="020B0503030403020204" pitchFamily="34" charset="0"/>
                <a:ea typeface="Source Sans Pro" panose="020B0503030403020204" pitchFamily="34" charset="0"/>
              </a:rPr>
              <a:t>    By you – 4% salary (may be boosted further via Salary Exchange) </a:t>
            </a:r>
          </a:p>
          <a:p>
            <a:pPr lvl="2" fontAlgn="base"/>
            <a:endParaRPr lang="en-GB" sz="2200" dirty="0">
              <a:latin typeface="Source Sans Pro" panose="020B0503030403020204" pitchFamily="34" charset="0"/>
              <a:ea typeface="Source Sans Pro" panose="020B0503030403020204" pitchFamily="34" charset="0"/>
            </a:endParaRPr>
          </a:p>
          <a:p>
            <a:pPr lvl="2" fontAlgn="base">
              <a:buFont typeface="Wingdings" panose="05000000000000000000" pitchFamily="2" charset="2"/>
              <a:buChar char="Ø"/>
            </a:pPr>
            <a:r>
              <a:rPr lang="en-GB" sz="2200" dirty="0">
                <a:latin typeface="Source Sans Pro" panose="020B0503030403020204" pitchFamily="34" charset="0"/>
                <a:ea typeface="Source Sans Pro" panose="020B0503030403020204" pitchFamily="34" charset="0"/>
              </a:rPr>
              <a:t>    By any additional contributions you choose to make</a:t>
            </a:r>
          </a:p>
          <a:p>
            <a:pPr lvl="2" fontAlgn="base">
              <a:buFont typeface="Wingdings" panose="05000000000000000000" pitchFamily="2" charset="2"/>
              <a:buChar char="Ø"/>
            </a:pPr>
            <a:endParaRPr lang="en-GB" sz="2200" dirty="0">
              <a:latin typeface="Source Sans Pro" panose="020B0503030403020204" pitchFamily="34" charset="0"/>
              <a:ea typeface="Source Sans Pro" panose="020B0503030403020204" pitchFamily="34" charset="0"/>
            </a:endParaRPr>
          </a:p>
          <a:p>
            <a:pPr lvl="2" fontAlgn="base">
              <a:buFont typeface="Wingdings" panose="05000000000000000000" pitchFamily="2" charset="2"/>
              <a:buChar char="Ø"/>
            </a:pPr>
            <a:r>
              <a:rPr lang="en-GB" sz="2200" dirty="0">
                <a:latin typeface="Source Sans Pro" panose="020B0503030403020204" pitchFamily="34" charset="0"/>
                <a:ea typeface="Source Sans Pro" panose="020B0503030403020204" pitchFamily="34" charset="0"/>
              </a:rPr>
              <a:t>    By other pension funds you may choose to transfer in</a:t>
            </a:r>
          </a:p>
        </p:txBody>
      </p:sp>
      <p:cxnSp>
        <p:nvCxnSpPr>
          <p:cNvPr id="10" name="Straight Connector 9">
            <a:extLst>
              <a:ext uri="{FF2B5EF4-FFF2-40B4-BE49-F238E27FC236}">
                <a16:creationId xmlns:a16="http://schemas.microsoft.com/office/drawing/2014/main" id="{7A59FC53-6E5D-8118-1083-3568AABF029A}"/>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8F4D78D-BC1C-FC54-ACEC-80EA1FE8FE98}"/>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EA85293-EE5D-7C49-F969-306E4570B8CB}"/>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15" name="Slide Number Placeholder 11">
            <a:extLst>
              <a:ext uri="{FF2B5EF4-FFF2-40B4-BE49-F238E27FC236}">
                <a16:creationId xmlns:a16="http://schemas.microsoft.com/office/drawing/2014/main" id="{F8D2D367-D932-D740-D835-9203D95A03FD}"/>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8</a:t>
            </a:fld>
            <a:endParaRPr lang="en-GB" dirty="0"/>
          </a:p>
        </p:txBody>
      </p:sp>
      <p:pic>
        <p:nvPicPr>
          <p:cNvPr id="16" name="Picture 15">
            <a:extLst>
              <a:ext uri="{FF2B5EF4-FFF2-40B4-BE49-F238E27FC236}">
                <a16:creationId xmlns:a16="http://schemas.microsoft.com/office/drawing/2014/main" id="{010BAAEE-158F-AEAD-E9C2-80BF6337DBB3}"/>
              </a:ext>
            </a:extLst>
          </p:cNvPr>
          <p:cNvPicPr>
            <a:picLocks noChangeAspect="1"/>
          </p:cNvPicPr>
          <p:nvPr/>
        </p:nvPicPr>
        <p:blipFill>
          <a:blip r:embed="rId3"/>
          <a:stretch>
            <a:fillRect/>
          </a:stretch>
        </p:blipFill>
        <p:spPr>
          <a:xfrm>
            <a:off x="5060829" y="6340747"/>
            <a:ext cx="1035170" cy="210320"/>
          </a:xfrm>
          <a:prstGeom prst="rect">
            <a:avLst/>
          </a:prstGeom>
        </p:spPr>
      </p:pic>
      <p:cxnSp>
        <p:nvCxnSpPr>
          <p:cNvPr id="18" name="Straight Connector 17">
            <a:extLst>
              <a:ext uri="{FF2B5EF4-FFF2-40B4-BE49-F238E27FC236}">
                <a16:creationId xmlns:a16="http://schemas.microsoft.com/office/drawing/2014/main" id="{974521C0-BBE9-9673-4F7A-44D04C9A41FC}"/>
              </a:ext>
            </a:extLst>
          </p:cNvPr>
          <p:cNvCxnSpPr>
            <a:cxnSpLocks/>
          </p:cNvCxnSpPr>
          <p:nvPr/>
        </p:nvCxnSpPr>
        <p:spPr>
          <a:xfrm>
            <a:off x="6280875" y="6247009"/>
            <a:ext cx="0" cy="401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974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8A5B82-E607-DB27-20EF-54C1093B5988}"/>
              </a:ext>
            </a:extLst>
          </p:cNvPr>
          <p:cNvPicPr>
            <a:picLocks noChangeAspect="1"/>
          </p:cNvPicPr>
          <p:nvPr/>
        </p:nvPicPr>
        <p:blipFill>
          <a:blip r:embed="rId2"/>
          <a:stretch>
            <a:fillRect/>
          </a:stretch>
        </p:blipFill>
        <p:spPr>
          <a:xfrm>
            <a:off x="928249" y="1243194"/>
            <a:ext cx="10335500" cy="4637816"/>
          </a:xfrm>
          <a:prstGeom prst="rect">
            <a:avLst/>
          </a:prstGeom>
        </p:spPr>
      </p:pic>
      <p:grpSp>
        <p:nvGrpSpPr>
          <p:cNvPr id="6" name="Group 5">
            <a:extLst>
              <a:ext uri="{FF2B5EF4-FFF2-40B4-BE49-F238E27FC236}">
                <a16:creationId xmlns:a16="http://schemas.microsoft.com/office/drawing/2014/main" id="{C1D2088E-3D17-BD12-A3C4-3277911A0F0B}"/>
              </a:ext>
            </a:extLst>
          </p:cNvPr>
          <p:cNvGrpSpPr/>
          <p:nvPr/>
        </p:nvGrpSpPr>
        <p:grpSpPr>
          <a:xfrm>
            <a:off x="1203233" y="986405"/>
            <a:ext cx="9666482" cy="292218"/>
            <a:chOff x="1203233" y="986405"/>
            <a:chExt cx="9666482" cy="292218"/>
          </a:xfrm>
        </p:grpSpPr>
        <p:cxnSp>
          <p:nvCxnSpPr>
            <p:cNvPr id="7" name="Straight Connector 6">
              <a:extLst>
                <a:ext uri="{FF2B5EF4-FFF2-40B4-BE49-F238E27FC236}">
                  <a16:creationId xmlns:a16="http://schemas.microsoft.com/office/drawing/2014/main" id="{9C923BF5-2181-D037-05EE-EEF0C50A0869}"/>
                </a:ext>
              </a:extLst>
            </p:cNvPr>
            <p:cNvCxnSpPr/>
            <p:nvPr/>
          </p:nvCxnSpPr>
          <p:spPr>
            <a:xfrm>
              <a:off x="1501629" y="1132514"/>
              <a:ext cx="9001388"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7" descr="A picture containing pattern, design, symmetry, white&#10;&#10;Description automatically generated">
              <a:extLst>
                <a:ext uri="{FF2B5EF4-FFF2-40B4-BE49-F238E27FC236}">
                  <a16:creationId xmlns:a16="http://schemas.microsoft.com/office/drawing/2014/main" id="{D2D5FF46-504A-57CE-974E-44B8935FD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544262" y="953170"/>
              <a:ext cx="292218" cy="358688"/>
            </a:xfrm>
            <a:prstGeom prst="rect">
              <a:avLst/>
            </a:prstGeom>
          </p:spPr>
        </p:pic>
        <p:pic>
          <p:nvPicPr>
            <p:cNvPr id="9" name="Picture 8" descr="A picture containing pattern, design, symmetry, white&#10;&#10;Description automatically generated">
              <a:extLst>
                <a:ext uri="{FF2B5EF4-FFF2-40B4-BE49-F238E27FC236}">
                  <a16:creationId xmlns:a16="http://schemas.microsoft.com/office/drawing/2014/main" id="{15AF4F49-3C0F-DCB1-8206-20A4FCE78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36468" y="953170"/>
              <a:ext cx="292218" cy="358688"/>
            </a:xfrm>
            <a:prstGeom prst="rect">
              <a:avLst/>
            </a:prstGeom>
          </p:spPr>
        </p:pic>
      </p:grpSp>
      <p:sp>
        <p:nvSpPr>
          <p:cNvPr id="13" name="Rectangle 12">
            <a:extLst>
              <a:ext uri="{FF2B5EF4-FFF2-40B4-BE49-F238E27FC236}">
                <a16:creationId xmlns:a16="http://schemas.microsoft.com/office/drawing/2014/main" id="{15870353-DB14-4A1E-0690-30399B8952C8}"/>
              </a:ext>
            </a:extLst>
          </p:cNvPr>
          <p:cNvSpPr/>
          <p:nvPr/>
        </p:nvSpPr>
        <p:spPr>
          <a:xfrm>
            <a:off x="2970008" y="209183"/>
            <a:ext cx="6252032" cy="923330"/>
          </a:xfrm>
          <a:prstGeom prst="rect">
            <a:avLst/>
          </a:prstGeom>
          <a:noFill/>
        </p:spPr>
        <p:txBody>
          <a:bodyPr wrap="none" lIns="91440" tIns="45720" rIns="91440" bIns="45720">
            <a:spAutoFit/>
          </a:bodyPr>
          <a:lstStyle/>
          <a:p>
            <a:pPr algn="ctr"/>
            <a:r>
              <a:rPr lang="en-US" sz="5400" b="0" cap="none" spc="0" dirty="0">
                <a:ln w="0"/>
                <a:solidFill>
                  <a:srgbClr val="951B80"/>
                </a:solidFill>
                <a:latin typeface="Source Sans Pro" panose="020B0503030403020204" pitchFamily="34" charset="0"/>
                <a:ea typeface="Source Sans Pro" panose="020B0503030403020204" pitchFamily="34" charset="0"/>
              </a:rPr>
              <a:t>4 Major Asset Classes</a:t>
            </a:r>
          </a:p>
        </p:txBody>
      </p:sp>
      <p:cxnSp>
        <p:nvCxnSpPr>
          <p:cNvPr id="17" name="Straight Connector 16">
            <a:extLst>
              <a:ext uri="{FF2B5EF4-FFF2-40B4-BE49-F238E27FC236}">
                <a16:creationId xmlns:a16="http://schemas.microsoft.com/office/drawing/2014/main" id="{54F0353B-9BAC-8474-6AE7-12B7105153D4}"/>
              </a:ext>
            </a:extLst>
          </p:cNvPr>
          <p:cNvCxnSpPr>
            <a:cxnSpLocks noGrp="1" noRot="1" noMove="1" noResize="1" noEditPoints="1" noAdjustHandles="1" noChangeArrowheads="1" noChangeShapeType="1"/>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B138C379-CF3A-73D5-2313-21574EDDCD08}"/>
              </a:ext>
            </a:extLst>
          </p:cNvPr>
          <p:cNvSpPr txBox="1"/>
          <p:nvPr/>
        </p:nvSpPr>
        <p:spPr>
          <a:xfrm>
            <a:off x="1382577" y="5972379"/>
            <a:ext cx="5002574" cy="276999"/>
          </a:xfrm>
          <a:prstGeom prst="rect">
            <a:avLst/>
          </a:prstGeom>
          <a:noFill/>
        </p:spPr>
        <p:txBody>
          <a:bodyPr wrap="square">
            <a:spAutoFit/>
          </a:bodyPr>
          <a:lstStyle/>
          <a:p>
            <a:r>
              <a:rPr lang="en-GB" sz="1200" dirty="0">
                <a:hlinkClick r:id="rId4"/>
              </a:rPr>
              <a:t>https://www.zukenpensiontrust.co.uk/investment-choices/risk-and-reward/</a:t>
            </a:r>
            <a:endParaRPr lang="en-GB" sz="1200" dirty="0"/>
          </a:p>
        </p:txBody>
      </p:sp>
      <p:cxnSp>
        <p:nvCxnSpPr>
          <p:cNvPr id="4" name="Straight Connector 3">
            <a:extLst>
              <a:ext uri="{FF2B5EF4-FFF2-40B4-BE49-F238E27FC236}">
                <a16:creationId xmlns:a16="http://schemas.microsoft.com/office/drawing/2014/main" id="{4B99EFE9-8166-2627-D2BF-CADB8FC44D22}"/>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6D350137-7A5C-1EF3-747F-E5BB18E94E8C}"/>
              </a:ext>
            </a:extLst>
          </p:cNvPr>
          <p:cNvCxnSpPr/>
          <p:nvPr/>
        </p:nvCxnSpPr>
        <p:spPr>
          <a:xfrm>
            <a:off x="6285288" y="6242997"/>
            <a:ext cx="0" cy="405820"/>
          </a:xfrm>
          <a:prstGeom prst="line">
            <a:avLst/>
          </a:prstGeom>
        </p:spPr>
        <p:style>
          <a:lnRef idx="1">
            <a:schemeClr val="dk1"/>
          </a:lnRef>
          <a:fillRef idx="0">
            <a:schemeClr val="dk1"/>
          </a:fillRef>
          <a:effectRef idx="0">
            <a:schemeClr val="dk1"/>
          </a:effectRef>
          <a:fontRef idx="minor">
            <a:schemeClr val="tx1"/>
          </a:fontRef>
        </p:style>
      </p:cxnSp>
      <p:sp>
        <p:nvSpPr>
          <p:cNvPr id="10" name="Slide Number Placeholder 11">
            <a:extLst>
              <a:ext uri="{FF2B5EF4-FFF2-40B4-BE49-F238E27FC236}">
                <a16:creationId xmlns:a16="http://schemas.microsoft.com/office/drawing/2014/main" id="{9680279C-0A17-3CC2-A1B5-C37B6344CC1E}"/>
              </a:ext>
            </a:extLst>
          </p:cNvPr>
          <p:cNvSpPr>
            <a:spLocks noGrp="1"/>
          </p:cNvSpPr>
          <p:nvPr>
            <p:ph type="sldNum" sz="quarter" idx="12"/>
          </p:nvPr>
        </p:nvSpPr>
        <p:spPr>
          <a:xfrm>
            <a:off x="6259652" y="6283692"/>
            <a:ext cx="449056" cy="365125"/>
          </a:xfrm>
        </p:spPr>
        <p:txBody>
          <a:bodyPr/>
          <a:lstStyle/>
          <a:p>
            <a:fld id="{3D56D13A-1074-4E58-89B8-6F7197BD218D}" type="slidenum">
              <a:rPr lang="en-GB" smtClean="0"/>
              <a:t>9</a:t>
            </a:fld>
            <a:endParaRPr lang="en-GB" dirty="0"/>
          </a:p>
        </p:txBody>
      </p:sp>
      <p:pic>
        <p:nvPicPr>
          <p:cNvPr id="11" name="Picture 10">
            <a:extLst>
              <a:ext uri="{FF2B5EF4-FFF2-40B4-BE49-F238E27FC236}">
                <a16:creationId xmlns:a16="http://schemas.microsoft.com/office/drawing/2014/main" id="{38CEE168-6961-218B-8A3C-F014D6205E0D}"/>
              </a:ext>
            </a:extLst>
          </p:cNvPr>
          <p:cNvPicPr>
            <a:picLocks noChangeAspect="1"/>
          </p:cNvPicPr>
          <p:nvPr/>
        </p:nvPicPr>
        <p:blipFill>
          <a:blip r:embed="rId5"/>
          <a:stretch>
            <a:fillRect/>
          </a:stretch>
        </p:blipFill>
        <p:spPr>
          <a:xfrm>
            <a:off x="5060829" y="6340747"/>
            <a:ext cx="1035170" cy="210320"/>
          </a:xfrm>
          <a:prstGeom prst="rect">
            <a:avLst/>
          </a:prstGeom>
        </p:spPr>
      </p:pic>
      <p:cxnSp>
        <p:nvCxnSpPr>
          <p:cNvPr id="14" name="Straight Connector 13">
            <a:extLst>
              <a:ext uri="{FF2B5EF4-FFF2-40B4-BE49-F238E27FC236}">
                <a16:creationId xmlns:a16="http://schemas.microsoft.com/office/drawing/2014/main" id="{A40C58EB-27E9-8538-8132-4A10B6C1097C}"/>
              </a:ext>
            </a:extLst>
          </p:cNvPr>
          <p:cNvCxnSpPr>
            <a:cxnSpLocks/>
          </p:cNvCxnSpPr>
          <p:nvPr/>
        </p:nvCxnSpPr>
        <p:spPr>
          <a:xfrm>
            <a:off x="6280875" y="6247009"/>
            <a:ext cx="0" cy="401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11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4127</TotalTime>
  <Words>1806</Words>
  <Application>Microsoft Office PowerPoint</Application>
  <PresentationFormat>Widescreen</PresentationFormat>
  <Paragraphs>171</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Sherring</dc:creator>
  <cp:lastModifiedBy>Emily Sherring</cp:lastModifiedBy>
  <cp:revision>23</cp:revision>
  <dcterms:created xsi:type="dcterms:W3CDTF">2023-06-09T09:33:29Z</dcterms:created>
  <dcterms:modified xsi:type="dcterms:W3CDTF">2024-10-17T11:50:45Z</dcterms:modified>
</cp:coreProperties>
</file>